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2" r:id="rId5"/>
    <p:sldId id="258" r:id="rId6"/>
    <p:sldId id="259" r:id="rId7"/>
    <p:sldId id="260" r:id="rId8"/>
    <p:sldId id="265" r:id="rId9"/>
    <p:sldId id="269" r:id="rId10"/>
    <p:sldId id="270" r:id="rId11"/>
    <p:sldId id="271" r:id="rId12"/>
    <p:sldId id="272" r:id="rId13"/>
    <p:sldId id="273" r:id="rId14"/>
    <p:sldId id="266" r:id="rId15"/>
    <p:sldId id="261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ranchereau" initials="DB" lastIdx="1" clrIdx="0">
    <p:extLst>
      <p:ext uri="{19B8F6BF-5375-455C-9EA6-DF929625EA0E}">
        <p15:presenceInfo xmlns:p15="http://schemas.microsoft.com/office/powerpoint/2012/main" userId="S-1-5-21-225145955-709914120-1082013118-1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6CB09-F990-4DA1-BD4D-60703D552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59C267-A7FA-41D7-9258-4D7F01F69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3B5897-154C-497D-94EC-EDF6FD89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E5AD1-5E53-4BF5-9076-295A9D66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604363-653F-4D5B-9B9B-D27DB618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86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620FA-3184-47A2-8134-FD95B736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72C03D-5D19-4829-8E0A-35BF862FC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88990-1870-4DF5-A2BA-288D7451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B2BE90-1D53-49F6-8FA8-8C2E86EA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CD975A-E45B-4569-A7BF-8685AE52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D3F357-318A-4CC6-BC1B-8605DD031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D4B655-15B5-4AD0-996A-7648DD96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62130-F772-4A6F-8495-C40020C0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79B248-FBF0-4DE7-BA6F-8BB7B5A5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55A3ED-6B1E-43AB-B101-C42EAE92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6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28A1E-DC4E-4B9C-91CC-EB9EECAD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254ABD-3890-4A02-AEE1-DFCE0CD3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E23612-079B-43EC-9E37-4A879B2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C16D2B-031D-48DC-8710-6F2A8B89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4BB79-8278-4644-865B-2B6C7E47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59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3DF4A-BB28-4B4D-9158-81DEE9FB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6CC77E-7AC7-4618-B52E-0E69542FC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30B422-C9B8-43CB-8366-9A647B84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A8FA19-3DB2-41BC-A472-306EF544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0D223-642A-47B5-AC55-E80EB229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7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D5449-7B8B-4D1D-9511-D1EC18F5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4F393A-3E0C-4068-AFD0-D76F9B6C2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D63FAF-2B36-4512-B885-6B660CDD1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FBA197-AC59-4FE1-9352-499494E8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91C942-EAA5-45B4-99DB-69C6501A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8D5DD0-D972-48D9-8683-76509160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44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A6DC9-FAA3-4BC9-A2FB-229B36B1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975461-E86C-4ED7-80A4-7EE306FDD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D9F2F6-D1B5-4FBC-B4D6-54480D780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505A51-3702-4F9C-A2FC-C38979E38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D605AF-C997-44B5-8F33-022AF5B85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E04ADF-F127-408F-9BED-05FB8CCC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C2D934-C991-4CCF-9D37-A308A4B8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1A1EDC-0381-46A6-BA16-4D76D5F0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21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7C272-3023-4385-8BA3-5DFFA604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553ACF-0562-449C-9994-38229E71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739405-F1D9-4265-82B0-D1DC0FDE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D792AA-CEAF-4DEE-8F23-7B81E9E2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47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7DB648-D1C6-4580-A09C-5341877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828035-C292-4363-8C99-08C4601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E4968D-7533-43FF-888B-6DC9A061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97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744FF-8498-497D-9C9D-BC45F100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B987B6-DE39-49D5-8D0D-1419D331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ED2612-216A-43C9-98DD-5B44674CE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9FB418-25FD-4301-A398-EBE8F54D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E3289F-6BB1-4B71-AC0A-1FED39B9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C48AA-57B1-40D1-B705-45F5ED16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00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37904-3F4C-4C08-A528-6A3535BE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BF35BE-64A7-45BD-8D81-87AB0DCBB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4E2F3-EF76-4578-9CBB-D9472B89B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D841B-7156-4015-B207-B0314346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306713-23C5-4B33-9CD8-91E53FC0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87AE79-E9D6-4017-B73B-B9A08AD4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44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A79F64-07FD-49B4-97C5-8010FEF4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494934-CC03-4D31-A0EB-294B7D6E9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E6A210-59D0-4CC9-9DEF-49D68FD57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AF2C-C4AC-4706-BBF1-6AB815914B2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FE29E5-F8DD-4791-B935-FFBCAACA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67830-7BAA-47EC-A0D6-213CA6863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7D57-45D9-4142-9F06-8FB984936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05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5C68EB3-7CC4-44A6-BF81-C631105E8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490" y="197086"/>
            <a:ext cx="9144000" cy="18824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Synthèse comparée</a:t>
            </a:r>
            <a:br>
              <a:rPr lang="fr-FR" b="1" dirty="0"/>
            </a:br>
            <a:r>
              <a:rPr lang="fr-FR" b="1" dirty="0"/>
              <a:t>du Rapport Social Unique 2020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67579BF-BC8E-4BD7-B410-404AB7CBFFA9}"/>
              </a:ext>
            </a:extLst>
          </p:cNvPr>
          <p:cNvSpPr/>
          <p:nvPr/>
        </p:nvSpPr>
        <p:spPr>
          <a:xfrm>
            <a:off x="1847462" y="3428999"/>
            <a:ext cx="2472611" cy="229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Maine et Loire </a:t>
            </a:r>
            <a:r>
              <a:rPr lang="fr-FR" dirty="0"/>
              <a:t>: collectivités et établissements de moins de 50 agents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1CFCB37-99FA-4643-AA46-9140F6B4AAE4}"/>
              </a:ext>
            </a:extLst>
          </p:cNvPr>
          <p:cNvSpPr/>
          <p:nvPr/>
        </p:nvSpPr>
        <p:spPr>
          <a:xfrm>
            <a:off x="7512226" y="3428998"/>
            <a:ext cx="2574166" cy="22906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Pays de la Loire</a:t>
            </a:r>
            <a:r>
              <a:rPr lang="fr-FR" dirty="0"/>
              <a:t> : collectivités et établissements de moins de 50 agents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CBCFFE0-EEFD-4F5E-B758-CFE2554A0EA7}"/>
              </a:ext>
            </a:extLst>
          </p:cNvPr>
          <p:cNvCxnSpPr>
            <a:cxnSpLocks/>
          </p:cNvCxnSpPr>
          <p:nvPr/>
        </p:nvCxnSpPr>
        <p:spPr>
          <a:xfrm flipH="1">
            <a:off x="4679775" y="3428998"/>
            <a:ext cx="2383431" cy="22066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Pays de la Loire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61986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6E6992E-4B1B-4D95-AB17-5DDDBCA953E5}"/>
              </a:ext>
            </a:extLst>
          </p:cNvPr>
          <p:cNvSpPr txBox="1"/>
          <p:nvPr/>
        </p:nvSpPr>
        <p:spPr>
          <a:xfrm>
            <a:off x="9802878" y="2221426"/>
            <a:ext cx="203013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Part du régime indemnitaire sur les rémunérations annuelles brutes un peu plus faible dans le 49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9A134D-0611-488B-9C71-64BA1831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97" y="3541694"/>
            <a:ext cx="7032771" cy="280078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70BA284-C4B2-4E23-BDD4-CD2A5342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1" y="211082"/>
            <a:ext cx="7098627" cy="27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Pays de la Loire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61986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6E6992E-4B1B-4D95-AB17-5DDDBCA953E5}"/>
              </a:ext>
            </a:extLst>
          </p:cNvPr>
          <p:cNvSpPr txBox="1"/>
          <p:nvPr/>
        </p:nvSpPr>
        <p:spPr>
          <a:xfrm>
            <a:off x="9630562" y="2221426"/>
            <a:ext cx="220245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Moins de jours d’absence pour motif médical pour les contractuels dans le 49. Equivalence pour les fonctionnaires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7F58F6-5757-4146-BAA7-C94120A4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1" y="3545633"/>
            <a:ext cx="6846957" cy="30284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491FEA-3A84-4501-A175-94095292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1" y="181981"/>
            <a:ext cx="6700105" cy="30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Pays de la Loire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61986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6E6992E-4B1B-4D95-AB17-5DDDBCA953E5}"/>
              </a:ext>
            </a:extLst>
          </p:cNvPr>
          <p:cNvSpPr txBox="1"/>
          <p:nvPr/>
        </p:nvSpPr>
        <p:spPr>
          <a:xfrm>
            <a:off x="9420837" y="1152706"/>
            <a:ext cx="241217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Plus d’accidents de travail dans le 49, mais moins de jours d’absence en moyenne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57121D-887F-4392-A973-C28F6B3B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1" y="226831"/>
            <a:ext cx="3307706" cy="1851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F9CF2F-0221-4422-BDDB-89BE461C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737" y="146544"/>
            <a:ext cx="2311085" cy="5387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8A0B05-C64E-4FCE-AB62-67DA38D2A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41" y="3773974"/>
            <a:ext cx="3206129" cy="17633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2F99C5-6BD2-4943-8E7F-9D20BB2CD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195" y="4307927"/>
            <a:ext cx="2565017" cy="21683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EEA791-FF9F-44A0-8315-B8D1CB5C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534" y="3687178"/>
            <a:ext cx="2286225" cy="53293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B7762A6-A07F-4268-9A06-1759DE3C0444}"/>
              </a:ext>
            </a:extLst>
          </p:cNvPr>
          <p:cNvSpPr txBox="1"/>
          <p:nvPr/>
        </p:nvSpPr>
        <p:spPr>
          <a:xfrm>
            <a:off x="9267998" y="3914781"/>
            <a:ext cx="256501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Budget formation prévention plus faible dans le 49.</a:t>
            </a:r>
          </a:p>
          <a:p>
            <a:pPr algn="ctr"/>
            <a:r>
              <a:rPr lang="fr-FR" dirty="0"/>
              <a:t>Moins de document unique réalisé dans le 49.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7D6545-E603-4FAF-A029-1AE9E273B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737" y="685277"/>
            <a:ext cx="2684939" cy="23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Pays de la Loire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61986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6E6992E-4B1B-4D95-AB17-5DDDBCA953E5}"/>
              </a:ext>
            </a:extLst>
          </p:cNvPr>
          <p:cNvSpPr txBox="1"/>
          <p:nvPr/>
        </p:nvSpPr>
        <p:spPr>
          <a:xfrm>
            <a:off x="9433756" y="2058717"/>
            <a:ext cx="2412177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peu moins de travailleur handicapé dans le 49 en moyenne.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 Des dépenses plus élevées en matière de handicap dans le 49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C79563-33E3-4ED4-8EA7-37C54CAC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87" y="3429000"/>
            <a:ext cx="3424442" cy="32514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D113539-0AE6-45A6-969C-C1A778D7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88" y="100133"/>
            <a:ext cx="3332162" cy="29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Pays de la Loire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8932524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2B937F1-10FB-46D2-8705-CC8A54A83090}"/>
              </a:ext>
            </a:extLst>
          </p:cNvPr>
          <p:cNvSpPr txBox="1"/>
          <p:nvPr/>
        </p:nvSpPr>
        <p:spPr>
          <a:xfrm>
            <a:off x="9704282" y="2556587"/>
            <a:ext cx="206161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Globalement moins de formation dans le 49 en 2020 et un budget moyen plus faible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5E4A1D-05E2-4C6F-8C80-AAFA136F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18" y="3478817"/>
            <a:ext cx="6313729" cy="30817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9DFAEC6-5E92-4BC5-A6C9-0BEB0DB0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18" y="94215"/>
            <a:ext cx="5999669" cy="29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Pays de la Loire,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116424"/>
            <a:ext cx="929097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962BAAE-F63F-4C97-B2A3-B41BF541795B}"/>
              </a:ext>
            </a:extLst>
          </p:cNvPr>
          <p:cNvSpPr txBox="1"/>
          <p:nvPr/>
        </p:nvSpPr>
        <p:spPr>
          <a:xfrm>
            <a:off x="9664203" y="1545790"/>
            <a:ext cx="239415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proportion importante de cotisation auprès du COS au niveau du 49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11AFAD-DB32-4439-B653-8E0F9BFED1BE}"/>
              </a:ext>
            </a:extLst>
          </p:cNvPr>
          <p:cNvSpPr txBox="1"/>
          <p:nvPr/>
        </p:nvSpPr>
        <p:spPr>
          <a:xfrm>
            <a:off x="9664202" y="3192443"/>
            <a:ext cx="239415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montant moyen plus faible de la participation employeur pour la prévoyance dans le 49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F53BE64-EA98-49E7-B709-A8265720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1" y="3421738"/>
            <a:ext cx="7341908" cy="26958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5E4A879-0600-4E5D-BBBD-1246E8D94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2" y="137431"/>
            <a:ext cx="7341907" cy="27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958073C3-E02B-4DB6-8926-CD931B506F8F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Maine et Loire, collectivités de -50 agents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36CC2FF-4C76-43F8-876C-E9D6A26C7AC0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Pays de la Loire, collectivités de -50 agents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8779D1-BA51-498F-9895-D948F9D3406D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10069166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69906EC-E5E0-4F3D-8A7A-B5C7AA84B326}"/>
              </a:ext>
            </a:extLst>
          </p:cNvPr>
          <p:cNvSpPr txBox="1"/>
          <p:nvPr/>
        </p:nvSpPr>
        <p:spPr>
          <a:xfrm>
            <a:off x="10503549" y="2193094"/>
            <a:ext cx="162945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proportion équivalente des agents fonctionnaires et contractuels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4B1AB3-7173-48AC-A83E-ED5D31977C65}"/>
              </a:ext>
            </a:extLst>
          </p:cNvPr>
          <p:cNvSpPr txBox="1"/>
          <p:nvPr/>
        </p:nvSpPr>
        <p:spPr>
          <a:xfrm>
            <a:off x="10503549" y="3931698"/>
            <a:ext cx="162945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part plus importante de contractuels en CDI dans les Pays de la Loire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C82293-0C7D-43E1-B872-695B7A53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74" y="3670422"/>
            <a:ext cx="8049018" cy="26167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6786612-2EDA-4220-8D6B-4407FA985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74" y="333825"/>
            <a:ext cx="7739823" cy="24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D63B5CC-7783-44F1-8D65-80E6C315A5AC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F555BF4-F332-4FC5-B9F3-EB8A6C329138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Pays de la Loire, collectivités de -50 agents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6BD9A2-5E02-496C-90AB-67F2CD4432AD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45875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398460D-3551-48E7-BB93-F6494E72A4FE}"/>
              </a:ext>
            </a:extLst>
          </p:cNvPr>
          <p:cNvSpPr txBox="1"/>
          <p:nvPr/>
        </p:nvSpPr>
        <p:spPr>
          <a:xfrm>
            <a:off x="10011547" y="2827625"/>
            <a:ext cx="207761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Des proportions équivalentes selon les filières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4710AF-1A07-4815-994D-C1401F089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954" y="183685"/>
            <a:ext cx="7764501" cy="25468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D3100D-C2C2-4984-917D-D544E36C8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54" y="3550088"/>
            <a:ext cx="7764038" cy="26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Pays de la Loire,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/>
          <p:nvPr/>
        </p:nvCxnSpPr>
        <p:spPr>
          <a:xfrm>
            <a:off x="289250" y="3312367"/>
            <a:ext cx="116135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D7C316B-44EE-4EEE-B9DF-667F47948A71}"/>
              </a:ext>
            </a:extLst>
          </p:cNvPr>
          <p:cNvSpPr txBox="1"/>
          <p:nvPr/>
        </p:nvSpPr>
        <p:spPr>
          <a:xfrm>
            <a:off x="3169687" y="5999572"/>
            <a:ext cx="30631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taux de féminisation équivalent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DA39A3-C56D-420F-B35B-7401261143C6}"/>
              </a:ext>
            </a:extLst>
          </p:cNvPr>
          <p:cNvSpPr txBox="1"/>
          <p:nvPr/>
        </p:nvSpPr>
        <p:spPr>
          <a:xfrm>
            <a:off x="7600017" y="5999571"/>
            <a:ext cx="31676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Top 5 des cadres d’emplois :</a:t>
            </a:r>
          </a:p>
          <a:p>
            <a:pPr algn="ctr"/>
            <a:r>
              <a:rPr lang="fr-FR" dirty="0"/>
              <a:t>des proportions équivalentes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6080CC-1C26-4B25-8857-6DC25641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1" y="370022"/>
            <a:ext cx="9251576" cy="21694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52C22F-3BE9-4935-8CE2-D671C883F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0" y="3638474"/>
            <a:ext cx="9251499" cy="20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Pays de la Loire,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758263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9E9EE1B-E6E8-4CA0-8A27-E044D0BFEC49}"/>
              </a:ext>
            </a:extLst>
          </p:cNvPr>
          <p:cNvSpPr txBox="1"/>
          <p:nvPr/>
        </p:nvSpPr>
        <p:spPr>
          <a:xfrm>
            <a:off x="10207689" y="3637563"/>
            <a:ext cx="187545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proportion équivalente de temps partiel pour les fonctionnaires et plus élevée dans le 49 pour les contractuels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0633AC-1D9F-47C4-BE79-2269D237C614}"/>
              </a:ext>
            </a:extLst>
          </p:cNvPr>
          <p:cNvSpPr txBox="1"/>
          <p:nvPr/>
        </p:nvSpPr>
        <p:spPr>
          <a:xfrm>
            <a:off x="10207690" y="1001887"/>
            <a:ext cx="187545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proportion moins élevée de fonctionnaires à temps complet dans le 49, et inversement pour les contractuels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3FA978-E3BB-4241-8D96-284CEB86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67" y="362707"/>
            <a:ext cx="7499100" cy="24550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C9E0BF8-9E33-433F-800A-79F7048A2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667" y="3583866"/>
            <a:ext cx="7499100" cy="24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Pays de la Loire,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246635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DF37518-5258-4BCC-872A-C18B371C0057}"/>
              </a:ext>
            </a:extLst>
          </p:cNvPr>
          <p:cNvSpPr txBox="1"/>
          <p:nvPr/>
        </p:nvSpPr>
        <p:spPr>
          <a:xfrm>
            <a:off x="9945663" y="2850702"/>
            <a:ext cx="18693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Peu de différence d’âge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32D720C-B3CE-4F3B-A673-7C71D0D91ADE}"/>
              </a:ext>
            </a:extLst>
          </p:cNvPr>
          <p:cNvGrpSpPr/>
          <p:nvPr/>
        </p:nvGrpSpPr>
        <p:grpSpPr>
          <a:xfrm>
            <a:off x="2368695" y="3663080"/>
            <a:ext cx="6657858" cy="2797580"/>
            <a:chOff x="2368695" y="3663080"/>
            <a:chExt cx="6657858" cy="279758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B3FBD77-960E-4471-AE89-1634D8A7D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8695" y="3663080"/>
              <a:ext cx="6657858" cy="279758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7FDBAD-F7B5-4B15-BC19-3BF98B15E03C}"/>
                </a:ext>
              </a:extLst>
            </p:cNvPr>
            <p:cNvSpPr/>
            <p:nvPr/>
          </p:nvSpPr>
          <p:spPr>
            <a:xfrm>
              <a:off x="5511567" y="3900881"/>
              <a:ext cx="822121" cy="243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90E3EE69-FBE6-44F2-83E2-8236C10B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1" y="205354"/>
            <a:ext cx="6964403" cy="28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Pays de la Loire,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950574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231DFA9-047C-4B8F-935F-6A86DD67E778}"/>
              </a:ext>
            </a:extLst>
          </p:cNvPr>
          <p:cNvSpPr txBox="1"/>
          <p:nvPr/>
        </p:nvSpPr>
        <p:spPr>
          <a:xfrm>
            <a:off x="10437516" y="2435204"/>
            <a:ext cx="15937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Moins d’ETPR dans les collectivités du 49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2DB46E6-9622-480B-9A48-D2B15C45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1" y="3914369"/>
            <a:ext cx="8093783" cy="178997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0F11957-0301-4999-ABA1-893C5C0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1" y="535940"/>
            <a:ext cx="8093783" cy="17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Pays de la Loire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61986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6E6992E-4B1B-4D95-AB17-5DDDBCA953E5}"/>
              </a:ext>
            </a:extLst>
          </p:cNvPr>
          <p:cNvSpPr txBox="1"/>
          <p:nvPr/>
        </p:nvSpPr>
        <p:spPr>
          <a:xfrm>
            <a:off x="9735766" y="2221425"/>
            <a:ext cx="2030135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variation positive des effectifs sur un an plus importante dans le 49 et surtout aves des contractuels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EAAD40-D78E-44B5-8AF2-3352F102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1" y="3438845"/>
            <a:ext cx="5375730" cy="31716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022CBAB-B410-49B8-8E42-DF8BCC54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63" y="5759308"/>
            <a:ext cx="4270613" cy="3675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E3914E-98F3-4136-BB9B-7682483B4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136" y="5396173"/>
            <a:ext cx="3657600" cy="3675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316B276-2D4A-4ABB-B3AB-DFEFD146F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10" y="785730"/>
            <a:ext cx="3657600" cy="3675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9C9210-3B52-44D5-84D9-963CDE859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041" y="134284"/>
            <a:ext cx="5375730" cy="29566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2DD8019-73B5-4345-A3F9-49F96699A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2136" y="1133704"/>
            <a:ext cx="3913947" cy="3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EC4611-EC65-4933-9DAC-5DE4BF4A0CE3}"/>
              </a:ext>
            </a:extLst>
          </p:cNvPr>
          <p:cNvSpPr/>
          <p:nvPr/>
        </p:nvSpPr>
        <p:spPr>
          <a:xfrm>
            <a:off x="289250" y="765109"/>
            <a:ext cx="1856791" cy="17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Maine et Loire, collectivités de -50 agents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C107BD-CF41-4BDC-BC4C-F6B36D67BD2C}"/>
              </a:ext>
            </a:extLst>
          </p:cNvPr>
          <p:cNvSpPr/>
          <p:nvPr/>
        </p:nvSpPr>
        <p:spPr>
          <a:xfrm>
            <a:off x="289250" y="4208106"/>
            <a:ext cx="1856791" cy="17914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Pays de la Loire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collectivités de -50 agents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FE46055-429C-4370-8792-08F455666038}"/>
              </a:ext>
            </a:extLst>
          </p:cNvPr>
          <p:cNvCxnSpPr>
            <a:cxnSpLocks/>
          </p:cNvCxnSpPr>
          <p:nvPr/>
        </p:nvCxnSpPr>
        <p:spPr>
          <a:xfrm>
            <a:off x="289250" y="3312367"/>
            <a:ext cx="961986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6E6992E-4B1B-4D95-AB17-5DDDBCA953E5}"/>
              </a:ext>
            </a:extLst>
          </p:cNvPr>
          <p:cNvSpPr txBox="1"/>
          <p:nvPr/>
        </p:nvSpPr>
        <p:spPr>
          <a:xfrm>
            <a:off x="9909110" y="2250849"/>
            <a:ext cx="203013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Part des charges du personnel équivalente par rapport aux dépenses de fonctionnement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B912F7-8D0C-4BD1-AFC4-DB915FF0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1" y="4068148"/>
            <a:ext cx="7501294" cy="15310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6A6A5C4-42ED-4B8F-9D24-59BAA77E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1" y="571000"/>
            <a:ext cx="7501294" cy="16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551</Words>
  <Application>Microsoft Office PowerPoint</Application>
  <PresentationFormat>Grand écran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Synthèse comparée du Rapport Social Unique 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Branchereau</dc:creator>
  <cp:lastModifiedBy>David Branchereau</cp:lastModifiedBy>
  <cp:revision>42</cp:revision>
  <cp:lastPrinted>2020-12-04T13:47:01Z</cp:lastPrinted>
  <dcterms:created xsi:type="dcterms:W3CDTF">2020-12-04T13:43:22Z</dcterms:created>
  <dcterms:modified xsi:type="dcterms:W3CDTF">2021-12-03T15:56:53Z</dcterms:modified>
</cp:coreProperties>
</file>