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257" r:id="rId4"/>
    <p:sldId id="263" r:id="rId5"/>
    <p:sldId id="260" r:id="rId6"/>
    <p:sldId id="259" r:id="rId7"/>
    <p:sldId id="258" r:id="rId8"/>
    <p:sldId id="261" r:id="rId9"/>
    <p:sldId id="267" r:id="rId10"/>
    <p:sldId id="272" r:id="rId11"/>
    <p:sldId id="274" r:id="rId12"/>
    <p:sldId id="279" r:id="rId13"/>
    <p:sldId id="283" r:id="rId14"/>
    <p:sldId id="284" r:id="rId15"/>
    <p:sldId id="285" r:id="rId16"/>
    <p:sldId id="288" r:id="rId17"/>
    <p:sldId id="289" r:id="rId18"/>
    <p:sldId id="300" r:id="rId19"/>
    <p:sldId id="302" r:id="rId20"/>
    <p:sldId id="304" r:id="rId21"/>
    <p:sldId id="306" r:id="rId22"/>
  </p:sldIdLst>
  <p:sldSz cx="12192000" cy="6858000"/>
  <p:notesSz cx="6858000" cy="9144000"/>
  <p:custDataLst>
    <p:tags r:id="rId23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CB101E-B27D-4465-B363-4B1214981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D86053-30CC-4546-9409-1093D7BB2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6749E7-6458-4153-BA3C-4A7E38C09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D7D7B3-BCA7-4661-BA3E-389A66608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18D64E-2E2F-4A74-83D0-7E5C716E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2017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40A31-6F67-48E0-89E2-282101250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398B9B-F514-492B-985D-9C429D9F3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FCCA3F-FDA1-477A-AE9D-85F435A9E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4615F5-FF09-4AC9-BEF8-419E7C71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875DF7-3157-4251-AECA-E94D3583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24318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A6CD08E-6391-4770-BBD2-BBFBE64CD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7055FB-4317-484B-B33A-251EB91DF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1F3CC0-8EC0-4B0A-9BDA-E44127CB6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6F60C1-97A4-4B43-89F0-75104E9EF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29ED50-2176-4027-80D2-D208D871C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1131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9B9F08-06C9-49EF-8019-F3021E3D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8E38F5-DF00-46B8-AC42-B840DC950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5E4960-9619-4970-9888-703123E8A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1FE576-976A-45B0-8370-F40AB8693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1311F7-D876-4DA1-94B5-C6927D385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3909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BD8004-3469-4AF0-A556-5312DA891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C7C26E-C9F9-4E8E-AE29-EDC069D83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D4B85C-3A51-45AF-9327-76081B54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CABA29-971B-40B6-BC69-1E4A0C599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1425FA-9126-4015-8A50-31A81B86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3338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DE95A2-D2F5-49E0-843D-E1065814F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3F8E3D-C70B-4FDF-9F1D-5F079C223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5AD637-D0EE-44B7-AE78-298F729A2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F53DAA-705C-406D-81D3-813EE1B5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B6F622-B55C-4223-8868-7825757B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CD59A9-E42A-4709-8AA0-FA530F8D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650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CC0CB7-1302-43F0-9528-4959B060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210450-5445-41C9-A286-6B5B120A1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A06456-29DD-4EF8-ADBB-5303DB62C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F40BC4-2BE1-4863-8FE8-B26ACBDE3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19DF14-AECB-4B3B-8BE5-1FA5D1EC06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4597BCF-EE35-4344-902A-B362F9F6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83EDF9D-39E6-42B4-ACE9-30C3B61EC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97BCE73-3064-4770-AF28-F4AC571A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91019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2129F0-A70F-4FE7-98C7-14CDAFE5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A3DE61-E23E-4C18-AA50-83D3AF45A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416433F-0532-482E-88A4-511197CF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66961B-C4E1-4A67-B49F-FB2244F1B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6887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EA49AD-8FF7-4123-A537-135EE2A6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7FEAFE-B0C8-4085-8EEF-3FD85706C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D05710-D8A1-488F-B24E-3C4803BB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76207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22CAF5-30BB-4807-8940-FA905CFF1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D77B10-D6C2-40D0-B22E-4071ABD3A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7316E5-443C-49A6-B71B-6B1C3BE0C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C7162D-85F8-4214-90BC-92202901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875839-B1D7-499D-9FD7-9C7359FDF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2ECC2F-5469-4771-BDB9-555AD0C0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11540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2201DA-A93C-40B2-B8E9-2E225F34C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23F14CD-EEE2-4847-BD45-883630608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7885F8-425D-4629-B8F4-1B56ACEBF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EE5E5D-4686-497B-B7CB-7550AC86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54E90D-5F4E-4A04-9C21-26F3F111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C1F4AD-D603-4A80-A52F-DBC58C576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1615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F8CDE9-2827-4FF3-ACD6-9139A7840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F31510-4BC2-4DDC-A7E9-338893371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138567-894B-4918-A5BB-AA1367B8C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EB8B7-4028-4096-B5BF-7405CD7E17CA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C49087-E856-4152-A845-10052C247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05B155-95BA-4649-A978-D32815C1B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E73CC-CA04-4613-93E5-A629A8970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73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5703E933-9B21-4EAA-A2F7-F0285880F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62" y="911348"/>
            <a:ext cx="10822075" cy="620550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E798669-DEAE-45EF-A19F-A5693F38E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638"/>
            <a:ext cx="9144000" cy="1032406"/>
          </a:xfrm>
        </p:spPr>
        <p:txBody>
          <a:bodyPr/>
          <a:lstStyle/>
          <a:p>
            <a:r>
              <a:rPr lang="fr-FR"/>
              <a:t>Synthèse </a:t>
            </a:r>
            <a:r>
              <a:rPr lang="fr-FR" b="1"/>
              <a:t>évolution annuelle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040A56-E260-4B5B-AEDB-77EB60673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114" y="1089712"/>
            <a:ext cx="9144000" cy="1655762"/>
          </a:xfrm>
        </p:spPr>
        <p:txBody>
          <a:bodyPr/>
          <a:lstStyle/>
          <a:p>
            <a:r>
              <a:rPr lang="fr-FR"/>
              <a:t>Rapports sociaux uniques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9A6E246-51B6-46E1-B0F3-F4C25EC62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5637"/>
            <a:ext cx="3541753" cy="1119171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9B44CC00-BD12-4EB4-8BE2-41DB672D7B02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7013878-6116-4054-A4C5-AF2FC134D737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2CD8FC4-2DC2-4760-A778-255E30F4F93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DA0057E-3FAB-4400-A8A5-D01ABC64D13D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30214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74CC59B-4EBD-4703-B696-C6645AB8C455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Âge des agents</a:t>
            </a:r>
          </a:p>
        </p:txBody>
      </p:sp>
      <p:pic>
        <p:nvPicPr>
          <p:cNvPr id="4" name="Image 3" descr="&lt;seeZx&gt;">
            <a:extLst>
              <a:ext uri="{FF2B5EF4-FFF2-40B4-BE49-F238E27FC236}">
                <a16:creationId xmlns:a16="http://schemas.microsoft.com/office/drawing/2014/main" id="{E950D339-B2B9-4D62-A658-9DB5E2C9424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9" y="351763"/>
            <a:ext cx="10820400" cy="531495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51E94934-0604-47FE-BB9B-69A54C9EC9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61163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74CC59B-4EBD-4703-B696-C6645AB8C455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Equivalent temps plein rémunéré</a:t>
            </a:r>
          </a:p>
        </p:txBody>
      </p:sp>
      <p:pic>
        <p:nvPicPr>
          <p:cNvPr id="4" name="Image 3" descr="&lt;tasjVtT&gt;">
            <a:extLst>
              <a:ext uri="{FF2B5EF4-FFF2-40B4-BE49-F238E27FC236}">
                <a16:creationId xmlns:a16="http://schemas.microsoft.com/office/drawing/2014/main" id="{D844E7A9-6344-484C-BBE6-BD1FDA3CF2A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90" y="351763"/>
            <a:ext cx="10906125" cy="531495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30D305F-2001-4EF1-B5B9-D4C397523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7619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Mouvements</a:t>
            </a:r>
          </a:p>
        </p:txBody>
      </p:sp>
      <p:pic>
        <p:nvPicPr>
          <p:cNvPr id="3" name="Image 2" descr="&lt;qvPKLr&gt;">
            <a:extLst>
              <a:ext uri="{FF2B5EF4-FFF2-40B4-BE49-F238E27FC236}">
                <a16:creationId xmlns:a16="http://schemas.microsoft.com/office/drawing/2014/main" id="{D7F2D927-33A4-445E-BBB0-3E1DE4BF182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90" y="351763"/>
            <a:ext cx="10820400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67759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Budget et rémunérations</a:t>
            </a:r>
          </a:p>
        </p:txBody>
      </p:sp>
      <p:pic>
        <p:nvPicPr>
          <p:cNvPr id="3" name="Image 2" descr="&lt;6ee67772-1dd7-4529-958f-b6953a9e8a14&gt;">
            <a:extLst>
              <a:ext uri="{FF2B5EF4-FFF2-40B4-BE49-F238E27FC236}">
                <a16:creationId xmlns:a16="http://schemas.microsoft.com/office/drawing/2014/main" id="{E3BD96FE-FF12-4D52-905A-94A3158BE8F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9" y="351763"/>
            <a:ext cx="1082992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06544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Budget et rémunérations</a:t>
            </a:r>
          </a:p>
        </p:txBody>
      </p:sp>
      <p:pic>
        <p:nvPicPr>
          <p:cNvPr id="4" name="Image 3" descr="&lt;PGmRfHA&gt;">
            <a:extLst>
              <a:ext uri="{FF2B5EF4-FFF2-40B4-BE49-F238E27FC236}">
                <a16:creationId xmlns:a16="http://schemas.microsoft.com/office/drawing/2014/main" id="{BBF6E10A-A196-469C-B4B8-F9724F3B501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8" y="351763"/>
            <a:ext cx="1082992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5745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Budget et rémunérations</a:t>
            </a:r>
          </a:p>
        </p:txBody>
      </p:sp>
      <p:pic>
        <p:nvPicPr>
          <p:cNvPr id="3" name="Image 2" descr="&lt;nPzFCP&gt;">
            <a:extLst>
              <a:ext uri="{FF2B5EF4-FFF2-40B4-BE49-F238E27FC236}">
                <a16:creationId xmlns:a16="http://schemas.microsoft.com/office/drawing/2014/main" id="{900082AA-B840-4CA2-A37D-8A1F7D90C49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8" y="351763"/>
            <a:ext cx="10820400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29385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Absences</a:t>
            </a:r>
          </a:p>
        </p:txBody>
      </p:sp>
      <p:pic>
        <p:nvPicPr>
          <p:cNvPr id="4" name="Image 3" descr="&lt;naWVKmy&gt;">
            <a:extLst>
              <a:ext uri="{FF2B5EF4-FFF2-40B4-BE49-F238E27FC236}">
                <a16:creationId xmlns:a16="http://schemas.microsoft.com/office/drawing/2014/main" id="{35DD09E1-4E44-4E61-922D-5BFD0EF3759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9" y="351763"/>
            <a:ext cx="1082992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2189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Absences</a:t>
            </a:r>
          </a:p>
        </p:txBody>
      </p:sp>
      <p:pic>
        <p:nvPicPr>
          <p:cNvPr id="3" name="Image 2" descr="&lt;WZrVv&gt;">
            <a:extLst>
              <a:ext uri="{FF2B5EF4-FFF2-40B4-BE49-F238E27FC236}">
                <a16:creationId xmlns:a16="http://schemas.microsoft.com/office/drawing/2014/main" id="{AD307EE0-4854-49EB-BD5D-A750737108D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9" y="351763"/>
            <a:ext cx="10829925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13567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Accidents de travail</a:t>
            </a:r>
          </a:p>
        </p:txBody>
      </p:sp>
      <p:pic>
        <p:nvPicPr>
          <p:cNvPr id="4" name="Image 3" descr="&lt;fad7722e-7d63-458a-b782-f2cd6ce53251&gt;">
            <a:extLst>
              <a:ext uri="{FF2B5EF4-FFF2-40B4-BE49-F238E27FC236}">
                <a16:creationId xmlns:a16="http://schemas.microsoft.com/office/drawing/2014/main" id="{1962DD80-A70A-418D-AF23-A0B6F18C8B7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9" y="351763"/>
            <a:ext cx="10820400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49379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Handicap</a:t>
            </a:r>
          </a:p>
        </p:txBody>
      </p:sp>
      <p:pic>
        <p:nvPicPr>
          <p:cNvPr id="4" name="Image 3" descr="&lt;kKBKZFP&gt;">
            <a:extLst>
              <a:ext uri="{FF2B5EF4-FFF2-40B4-BE49-F238E27FC236}">
                <a16:creationId xmlns:a16="http://schemas.microsoft.com/office/drawing/2014/main" id="{B5115D31-E46A-4958-AE50-8D46C16D795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8" y="351764"/>
            <a:ext cx="10829925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2650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9A6E246-51B6-46E1-B0F3-F4C25EC62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5637"/>
            <a:ext cx="3541753" cy="1119171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9B44CC00-BD12-4EB4-8BE2-41DB672D7B02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7013878-6116-4054-A4C5-AF2FC134D737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2CD8FC4-2DC2-4760-A778-255E30F4F93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DA0057E-3FAB-4400-A8A5-D01ABC64D13D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 descr="&lt;AjAm&gt;">
            <a:extLst>
              <a:ext uri="{FF2B5EF4-FFF2-40B4-BE49-F238E27FC236}">
                <a16:creationId xmlns:a16="http://schemas.microsoft.com/office/drawing/2014/main" id="{72B1F65A-034A-4DF2-8FAE-283324D7C28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021"/>
          <a:stretch/>
        </p:blipFill>
        <p:spPr>
          <a:xfrm>
            <a:off x="883670" y="1243889"/>
            <a:ext cx="10542135" cy="32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37968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Handicap</a:t>
            </a:r>
          </a:p>
        </p:txBody>
      </p:sp>
      <p:pic>
        <p:nvPicPr>
          <p:cNvPr id="4" name="Image 3" descr="&lt;QrTPVH&gt;">
            <a:extLst>
              <a:ext uri="{FF2B5EF4-FFF2-40B4-BE49-F238E27FC236}">
                <a16:creationId xmlns:a16="http://schemas.microsoft.com/office/drawing/2014/main" id="{9673B859-8292-47B7-B4FD-3D2F414195F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90" y="351764"/>
            <a:ext cx="10648950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52799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3B2671-50C7-4362-BC4C-D3F7D878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D55DFD-33BE-4A54-913D-E4599D65073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Formation (agents présents au 31/12)</a:t>
            </a:r>
          </a:p>
        </p:txBody>
      </p:sp>
      <p:pic>
        <p:nvPicPr>
          <p:cNvPr id="4" name="Image 3" descr="&lt;ZUkhsf&gt;">
            <a:extLst>
              <a:ext uri="{FF2B5EF4-FFF2-40B4-BE49-F238E27FC236}">
                <a16:creationId xmlns:a16="http://schemas.microsoft.com/office/drawing/2014/main" id="{627C5816-5BB5-4C60-9C72-04AECBF84AF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9" y="351764"/>
            <a:ext cx="10820400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6838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&lt;1c1324d6-5703-4eee-aede-d87c87571126&gt;">
            <a:extLst>
              <a:ext uri="{FF2B5EF4-FFF2-40B4-BE49-F238E27FC236}">
                <a16:creationId xmlns:a16="http://schemas.microsoft.com/office/drawing/2014/main" id="{B611CD39-9AB9-4660-93A5-91BE35D68DC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90" y="351763"/>
            <a:ext cx="10820400" cy="1800225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F793B146-0E64-4583-A488-BE6B9A1B1EBF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/>
              <a:t> Effectifs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5369EEA8-A1D6-443A-B981-CE35F36D21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pic>
        <p:nvPicPr>
          <p:cNvPr id="3" name="Image 2" descr="&lt;RNJGqet&gt;">
            <a:extLst>
              <a:ext uri="{FF2B5EF4-FFF2-40B4-BE49-F238E27FC236}">
                <a16:creationId xmlns:a16="http://schemas.microsoft.com/office/drawing/2014/main" id="{A050C70B-BB42-425B-9499-BE269C4D2F2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463" y="2150347"/>
            <a:ext cx="10744200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991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&lt;LcPrGX&gt;">
            <a:extLst>
              <a:ext uri="{FF2B5EF4-FFF2-40B4-BE49-F238E27FC236}">
                <a16:creationId xmlns:a16="http://schemas.microsoft.com/office/drawing/2014/main" id="{3A48E187-0FB6-4E09-B029-3CD2212001A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8" y="351763"/>
            <a:ext cx="10772775" cy="1990725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20ED7299-2F78-4C83-A85F-28FF3B95731B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Caractéristiques des agents permanents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07EC550-38A3-4802-970F-F8F7A67CE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  <p:pic>
        <p:nvPicPr>
          <p:cNvPr id="4" name="Image 3" descr="&lt;eTqXdp&gt;">
            <a:extLst>
              <a:ext uri="{FF2B5EF4-FFF2-40B4-BE49-F238E27FC236}">
                <a16:creationId xmlns:a16="http://schemas.microsoft.com/office/drawing/2014/main" id="{28D133AE-C9B0-4D2A-93B2-0011D92A406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738" y="2341267"/>
            <a:ext cx="1067752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4980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&lt;be52c368-d188-4f6c-9465-5f18fb3826b2&gt;">
            <a:extLst>
              <a:ext uri="{FF2B5EF4-FFF2-40B4-BE49-F238E27FC236}">
                <a16:creationId xmlns:a16="http://schemas.microsoft.com/office/drawing/2014/main" id="{EFF8B3EE-FEC4-4314-824C-EB608268D8A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90" y="351763"/>
            <a:ext cx="10744200" cy="5362575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6489FE4-3D7C-400A-A8E6-713EB7748A22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Caractéristiques des agents permanents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AC6344B-B31B-45D5-98FA-E59636814C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156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&lt;tmPSkQ&gt;">
            <a:extLst>
              <a:ext uri="{FF2B5EF4-FFF2-40B4-BE49-F238E27FC236}">
                <a16:creationId xmlns:a16="http://schemas.microsoft.com/office/drawing/2014/main" id="{C1EEC27D-2A5A-4FD2-9EC6-F3C51C1BC61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90" y="351763"/>
            <a:ext cx="10801350" cy="5314950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03FFBBB-4AD8-47E5-A5F8-DBE687F2BA49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/>
              <a:t> Effectifs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135043E-1E3C-4460-9BBB-73CB39534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95267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&lt;cMHSqD&gt;">
            <a:extLst>
              <a:ext uri="{FF2B5EF4-FFF2-40B4-BE49-F238E27FC236}">
                <a16:creationId xmlns:a16="http://schemas.microsoft.com/office/drawing/2014/main" id="{F8567292-85F9-43AE-A728-BE719B2C7F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8" y="351763"/>
            <a:ext cx="10829925" cy="5314950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B972AE3B-078B-4B99-94D6-848DC07CBC9A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/>
              <a:t> Effectifs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FDF6732-2047-4F7D-A04C-9627AD4C64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08344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&lt;JqsKuPb&gt;">
            <a:extLst>
              <a:ext uri="{FF2B5EF4-FFF2-40B4-BE49-F238E27FC236}">
                <a16:creationId xmlns:a16="http://schemas.microsoft.com/office/drawing/2014/main" id="{B2C66845-CCC8-4675-A9E8-23D8B5BDC09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9" y="351763"/>
            <a:ext cx="10753725" cy="5314950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98B392F-7481-47F6-8C00-996D4DF0F334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Caractéristiques des agents permanents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03D3F18-5701-401D-8434-3F343EEAB3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41691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C5E7E50-2FDC-4BCD-A6F8-1C09014CD308}"/>
              </a:ext>
            </a:extLst>
          </p:cNvPr>
          <p:cNvSpPr/>
          <p:nvPr/>
        </p:nvSpPr>
        <p:spPr>
          <a:xfrm>
            <a:off x="3717890" y="6571621"/>
            <a:ext cx="8474110" cy="211015"/>
          </a:xfrm>
          <a:prstGeom prst="roundRect">
            <a:avLst/>
          </a:prstGeom>
          <a:solidFill>
            <a:srgbClr val="41B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675732-2E57-45E6-8A39-2C3E9C9722CE}"/>
              </a:ext>
            </a:extLst>
          </p:cNvPr>
          <p:cNvSpPr/>
          <p:nvPr/>
        </p:nvSpPr>
        <p:spPr>
          <a:xfrm>
            <a:off x="3717890" y="6295222"/>
            <a:ext cx="8474110" cy="211015"/>
          </a:xfrm>
          <a:prstGeom prst="roundRect">
            <a:avLst/>
          </a:prstGeom>
          <a:solidFill>
            <a:srgbClr val="E98C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1B91D99-CFBC-49CD-A8B7-4E9A9ACF2528}"/>
              </a:ext>
            </a:extLst>
          </p:cNvPr>
          <p:cNvSpPr/>
          <p:nvPr/>
        </p:nvSpPr>
        <p:spPr>
          <a:xfrm>
            <a:off x="1286189" y="6016180"/>
            <a:ext cx="10905811" cy="211015"/>
          </a:xfrm>
          <a:prstGeom prst="roundRect">
            <a:avLst/>
          </a:prstGeom>
          <a:solidFill>
            <a:srgbClr val="F8B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19731EB-D28F-4731-A86D-19FCDEAD1E77}"/>
              </a:ext>
            </a:extLst>
          </p:cNvPr>
          <p:cNvSpPr/>
          <p:nvPr/>
        </p:nvSpPr>
        <p:spPr>
          <a:xfrm>
            <a:off x="1286189" y="5735637"/>
            <a:ext cx="10905811" cy="211015"/>
          </a:xfrm>
          <a:prstGeom prst="roundRect">
            <a:avLst/>
          </a:prstGeom>
          <a:solidFill>
            <a:srgbClr val="172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74CC59B-4EBD-4703-B696-C6645AB8C455}"/>
              </a:ext>
            </a:extLst>
          </p:cNvPr>
          <p:cNvSpPr/>
          <p:nvPr/>
        </p:nvSpPr>
        <p:spPr>
          <a:xfrm rot="16200000">
            <a:off x="-2949156" y="2949155"/>
            <a:ext cx="6862953" cy="9646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/>
              <a:t> Âge des agents</a:t>
            </a:r>
          </a:p>
        </p:txBody>
      </p:sp>
      <p:pic>
        <p:nvPicPr>
          <p:cNvPr id="3" name="Image 2" descr="&lt;AYjpU&gt;">
            <a:extLst>
              <a:ext uri="{FF2B5EF4-FFF2-40B4-BE49-F238E27FC236}">
                <a16:creationId xmlns:a16="http://schemas.microsoft.com/office/drawing/2014/main" id="{A514E0A4-C482-411D-8DD7-95FE2E76330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88" y="351762"/>
            <a:ext cx="10829925" cy="53244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560C3C7-D08F-4F5E-BAAE-F9F25FB22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95" y="6227194"/>
            <a:ext cx="1986157" cy="6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1643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0.12.14"/>
  <p:tag name="AS_TITLE" val="Aspose.Slides for .NET 4.0 Client Profile"/>
  <p:tag name="AS_VERSION" val="20.1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74</Words>
  <Application>Microsoft Office PowerPoint</Application>
  <PresentationFormat>Grand écran</PresentationFormat>
  <Paragraphs>21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Thème Office</vt:lpstr>
      <vt:lpstr>Synthèse évolution annuelle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Synthèse évolution annuelle</dc:title>
  <dc:creator>Benjamin REYMOND</dc:creator>
  <cp:lastModifiedBy>Christian Bergere</cp:lastModifiedBy>
  <cp:revision>61</cp:revision>
  <dcterms:created xsi:type="dcterms:W3CDTF">2022-11-07T10:37:50Z</dcterms:created>
  <dcterms:modified xsi:type="dcterms:W3CDTF">2023-03-29T13:29:58Z</dcterms:modified>
</cp:coreProperties>
</file>