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720" r:id="rId2"/>
  </p:sldMasterIdLst>
  <p:notesMasterIdLst>
    <p:notesMasterId r:id="rId11"/>
  </p:notesMasterIdLst>
  <p:sldIdLst>
    <p:sldId id="282" r:id="rId3"/>
    <p:sldId id="265" r:id="rId4"/>
    <p:sldId id="276" r:id="rId5"/>
    <p:sldId id="278" r:id="rId6"/>
    <p:sldId id="286" r:id="rId7"/>
    <p:sldId id="287" r:id="rId8"/>
    <p:sldId id="283" r:id="rId9"/>
    <p:sldId id="285"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9A7E"/>
    <a:srgbClr val="142C46"/>
    <a:srgbClr val="D2075B"/>
    <a:srgbClr val="482681"/>
    <a:srgbClr val="0082C3"/>
    <a:srgbClr val="E953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93"/>
    <p:restoredTop sz="94619"/>
  </p:normalViewPr>
  <p:slideViewPr>
    <p:cSldViewPr snapToGrid="0" snapToObjects="1">
      <p:cViewPr>
        <p:scale>
          <a:sx n="103" d="100"/>
          <a:sy n="103" d="100"/>
        </p:scale>
        <p:origin x="7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CB841BC-558E-48F4-9406-6DBA35A3294B}" type="datetimeFigureOut">
              <a:rPr lang="fr-FR" smtClean="0"/>
              <a:t>24/07/2024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3D5F90A-257A-46D3-8402-79559B8E5FD0}" type="slidenum">
              <a:rPr lang="fr-FR" smtClean="0"/>
              <a:t>‹N°›</a:t>
            </a:fld>
            <a:endParaRPr lang="fr-FR"/>
          </a:p>
        </p:txBody>
      </p:sp>
    </p:spTree>
    <p:extLst>
      <p:ext uri="{BB962C8B-B14F-4D97-AF65-F5344CB8AC3E}">
        <p14:creationId xmlns:p14="http://schemas.microsoft.com/office/powerpoint/2010/main" val="282199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3D5F90A-257A-46D3-8402-79559B8E5FD0}" type="slidenum">
              <a:rPr lang="fr-FR" smtClean="0"/>
              <a:t>2</a:t>
            </a:fld>
            <a:endParaRPr lang="fr-FR"/>
          </a:p>
        </p:txBody>
      </p:sp>
    </p:spTree>
    <p:extLst>
      <p:ext uri="{BB962C8B-B14F-4D97-AF65-F5344CB8AC3E}">
        <p14:creationId xmlns:p14="http://schemas.microsoft.com/office/powerpoint/2010/main" val="129624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3D5F90A-257A-46D3-8402-79559B8E5FD0}" type="slidenum">
              <a:rPr lang="fr-FR" smtClean="0"/>
              <a:t>3</a:t>
            </a:fld>
            <a:endParaRPr lang="fr-FR"/>
          </a:p>
        </p:txBody>
      </p:sp>
    </p:spTree>
    <p:extLst>
      <p:ext uri="{BB962C8B-B14F-4D97-AF65-F5344CB8AC3E}">
        <p14:creationId xmlns:p14="http://schemas.microsoft.com/office/powerpoint/2010/main" val="696138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3D5F90A-257A-46D3-8402-79559B8E5FD0}" type="slidenum">
              <a:rPr lang="fr-FR" smtClean="0"/>
              <a:t>4</a:t>
            </a:fld>
            <a:endParaRPr lang="fr-FR"/>
          </a:p>
        </p:txBody>
      </p:sp>
    </p:spTree>
    <p:extLst>
      <p:ext uri="{BB962C8B-B14F-4D97-AF65-F5344CB8AC3E}">
        <p14:creationId xmlns:p14="http://schemas.microsoft.com/office/powerpoint/2010/main" val="177845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3D5F90A-257A-46D3-8402-79559B8E5FD0}" type="slidenum">
              <a:rPr lang="fr-FR" smtClean="0"/>
              <a:t>5</a:t>
            </a:fld>
            <a:endParaRPr lang="fr-FR"/>
          </a:p>
        </p:txBody>
      </p:sp>
    </p:spTree>
    <p:extLst>
      <p:ext uri="{BB962C8B-B14F-4D97-AF65-F5344CB8AC3E}">
        <p14:creationId xmlns:p14="http://schemas.microsoft.com/office/powerpoint/2010/main" val="4137097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3D5F90A-257A-46D3-8402-79559B8E5FD0}" type="slidenum">
              <a:rPr lang="fr-FR" smtClean="0"/>
              <a:t>6</a:t>
            </a:fld>
            <a:endParaRPr lang="fr-FR"/>
          </a:p>
        </p:txBody>
      </p:sp>
    </p:spTree>
    <p:extLst>
      <p:ext uri="{BB962C8B-B14F-4D97-AF65-F5344CB8AC3E}">
        <p14:creationId xmlns:p14="http://schemas.microsoft.com/office/powerpoint/2010/main" val="219912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3D5F90A-257A-46D3-8402-79559B8E5FD0}" type="slidenum">
              <a:rPr lang="fr-FR" smtClean="0"/>
              <a:t>7</a:t>
            </a:fld>
            <a:endParaRPr lang="fr-FR"/>
          </a:p>
        </p:txBody>
      </p:sp>
    </p:spTree>
    <p:extLst>
      <p:ext uri="{BB962C8B-B14F-4D97-AF65-F5344CB8AC3E}">
        <p14:creationId xmlns:p14="http://schemas.microsoft.com/office/powerpoint/2010/main" val="85357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00AC56B-AA14-4DF8-988E-E357D0D4F555}" type="datetime1">
              <a:rPr lang="fr-FR" smtClean="0"/>
              <a:t>24/07/2024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74162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FA0301-9575-4C44-B370-DBF50ABAC655}" type="datetime1">
              <a:rPr lang="fr-FR" smtClean="0"/>
              <a:t>24/07/2024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243442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FF2034-EC6D-4F1B-8475-8EE62403FC9B}" type="datetime1">
              <a:rPr lang="fr-FR" smtClean="0"/>
              <a:t>24/07/2024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4166314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2514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733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1279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4845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Espace réservé du pied de page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Espace réservé du numéro de diapositive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9105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Espace réservé du pied de page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1033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Espace réservé du numéro de diapositiv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6866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28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60186BE-116E-4284-9D71-AB76B41452E0}" type="datetime1">
              <a:rPr lang="fr-FR" smtClean="0"/>
              <a:t>24/07/2024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3323517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992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0880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90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7CD5644-9437-4D7A-8CDA-75C7C15E264F}" type="datetime1">
              <a:rPr lang="fr-FR" smtClean="0"/>
              <a:t>24/07/2024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124062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4A06A1E-E6E5-449B-A94F-8E4D44E672FF}" type="datetime1">
              <a:rPr lang="fr-FR" smtClean="0"/>
              <a:t>24/07/2024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731527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4C68CC0-FF43-4756-BB28-03EC6AB94BD0}" type="datetime1">
              <a:rPr lang="fr-FR" smtClean="0"/>
              <a:t>24/07/2024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406296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33661B0-CA63-4EF8-BB14-8610F1B177A4}" type="datetime1">
              <a:rPr lang="fr-FR" smtClean="0"/>
              <a:t>24/07/2024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130141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A9B91-9F45-4561-B84A-30C803C44ECD}" type="datetime1">
              <a:rPr lang="fr-FR" smtClean="0"/>
              <a:t>24/07/2024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522046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3C97093-16E9-4798-956A-116670C0A774}" type="datetime1">
              <a:rPr lang="fr-FR" smtClean="0"/>
              <a:t>24/07/2024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33622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60356AE-F82E-44D3-80F7-51AFF52E57A0}" type="datetime1">
              <a:rPr lang="fr-FR" smtClean="0"/>
              <a:t>24/07/2024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17A160-9ED5-C34D-B622-5F67C902EDED}" type="slidenum">
              <a:rPr lang="fr-FR" smtClean="0"/>
              <a:t>‹N°›</a:t>
            </a:fld>
            <a:endParaRPr lang="fr-FR"/>
          </a:p>
        </p:txBody>
      </p:sp>
    </p:spTree>
    <p:extLst>
      <p:ext uri="{BB962C8B-B14F-4D97-AF65-F5344CB8AC3E}">
        <p14:creationId xmlns:p14="http://schemas.microsoft.com/office/powerpoint/2010/main" val="2919440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b="1">
                <a:solidFill>
                  <a:schemeClr val="bg1"/>
                </a:solidFill>
              </a:defRPr>
            </a:lvl1pPr>
          </a:lstStyle>
          <a:p>
            <a:fld id="{E7EECB84-0F84-40AD-BB2B-9333A578CA52}" type="datetime1">
              <a:rPr lang="fr-FR" smtClean="0"/>
              <a:t>24/07/2024</a:t>
            </a:fld>
            <a:endParaRPr lang="fr-F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800" b="1">
                <a:solidFill>
                  <a:schemeClr val="bg1"/>
                </a:solidFill>
              </a:defRPr>
            </a:lvl1pPr>
          </a:lstStyle>
          <a:p>
            <a:fld id="{5617A160-9ED5-C34D-B622-5F67C902EDED}" type="slidenum">
              <a:rPr lang="fr-FR" smtClean="0"/>
              <a:pPr/>
              <a:t>‹N°›</a:t>
            </a:fld>
            <a:endParaRPr lang="fr-FR" dirty="0"/>
          </a:p>
        </p:txBody>
      </p:sp>
    </p:spTree>
    <p:extLst>
      <p:ext uri="{BB962C8B-B14F-4D97-AF65-F5344CB8AC3E}">
        <p14:creationId xmlns:p14="http://schemas.microsoft.com/office/powerpoint/2010/main" val="16312227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FB0EAA0-22E3-4FEB-BAEA-E7C2466AD010}"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24/07/2024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6ECC358-2944-46BC-8D97-56FC8EF0498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847406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collectivites-locales.gouv.fr/fonction-publique-territoriale/protection-sociale-complementair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comite.technique@cdg49.fr" TargetMode="External"/><Relationship Id="rId1" Type="http://schemas.openxmlformats.org/officeDocument/2006/relationships/slideLayout" Target="../slideLayouts/slideLayout18.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2625368A-6751-FC4D-B975-12CC3EAF33AC}"/>
              </a:ext>
            </a:extLst>
          </p:cNvPr>
          <p:cNvSpPr txBox="1"/>
          <p:nvPr/>
        </p:nvSpPr>
        <p:spPr>
          <a:xfrm>
            <a:off x="6079451" y="1151450"/>
            <a:ext cx="5970309" cy="455509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6000" b="1" i="0" u="none" strike="noStrike" kern="1200" cap="none" spc="0" normalizeH="0" baseline="0" noProof="0" dirty="0">
                <a:ln>
                  <a:noFill/>
                </a:ln>
                <a:solidFill>
                  <a:srgbClr val="142C46"/>
                </a:solidFill>
                <a:effectLst/>
                <a:uLnTx/>
                <a:uFillTx/>
                <a:latin typeface="Museo Sans 900" panose="02000000000000000000" pitchFamily="2" charset="77"/>
                <a:ea typeface="+mn-ea"/>
                <a:cs typeface="+mn-cs"/>
              </a:rPr>
              <a:t>Contrats</a:t>
            </a:r>
            <a:r>
              <a:rPr kumimoji="0" lang="fr-FR" sz="6000" b="1" i="0" u="none" strike="noStrike" kern="1200" cap="none" spc="0" normalizeH="0" noProof="0" dirty="0">
                <a:ln>
                  <a:noFill/>
                </a:ln>
                <a:solidFill>
                  <a:srgbClr val="142C46"/>
                </a:solidFill>
                <a:effectLst/>
                <a:uLnTx/>
                <a:uFillTx/>
                <a:latin typeface="Museo Sans 900" panose="02000000000000000000" pitchFamily="2" charset="77"/>
                <a:ea typeface="+mn-ea"/>
                <a:cs typeface="+mn-cs"/>
              </a:rPr>
              <a:t> </a:t>
            </a:r>
            <a:br>
              <a:rPr kumimoji="0" lang="fr-FR" sz="6000" b="1" i="0" u="none" strike="noStrike" kern="1200" cap="none" spc="0" normalizeH="0" noProof="0" dirty="0">
                <a:ln>
                  <a:noFill/>
                </a:ln>
                <a:solidFill>
                  <a:srgbClr val="142C46"/>
                </a:solidFill>
                <a:effectLst/>
                <a:uLnTx/>
                <a:uFillTx/>
                <a:latin typeface="Museo Sans 900" panose="02000000000000000000" pitchFamily="2" charset="77"/>
                <a:ea typeface="+mn-ea"/>
                <a:cs typeface="+mn-cs"/>
              </a:rPr>
            </a:br>
            <a:r>
              <a:rPr kumimoji="0" lang="fr-FR" sz="6000" b="1" i="0" u="none" strike="noStrike" kern="1200" cap="none" spc="0" normalizeH="0" noProof="0" dirty="0">
                <a:ln>
                  <a:noFill/>
                </a:ln>
                <a:solidFill>
                  <a:srgbClr val="142C46"/>
                </a:solidFill>
                <a:effectLst/>
                <a:uLnTx/>
                <a:uFillTx/>
                <a:latin typeface="Museo Sans 900" panose="02000000000000000000" pitchFamily="2" charset="77"/>
                <a:ea typeface="+mn-ea"/>
                <a:cs typeface="+mn-cs"/>
              </a:rPr>
              <a:t>de prévoyance</a:t>
            </a:r>
            <a:endParaRPr kumimoji="0" lang="fr-FR" sz="6000" b="1" i="0" u="none" strike="noStrike" kern="1200" cap="none" spc="0" normalizeH="0" baseline="0" noProof="0" dirty="0">
              <a:ln>
                <a:noFill/>
              </a:ln>
              <a:solidFill>
                <a:srgbClr val="142C46"/>
              </a:solidFill>
              <a:effectLst/>
              <a:uLnTx/>
              <a:uFillTx/>
              <a:latin typeface="Museo Sans 900" panose="02000000000000000000" pitchFamily="2" charset="77"/>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000" b="0" i="0" u="none" strike="noStrike" kern="1200" cap="none" spc="0" normalizeH="0" baseline="0" noProof="0" dirty="0">
              <a:ln>
                <a:noFill/>
              </a:ln>
              <a:solidFill>
                <a:srgbClr val="142C46"/>
              </a:solidFill>
              <a:effectLst/>
              <a:uLnTx/>
              <a:uFillTx/>
              <a:latin typeface="Museo Sans 500" panose="02000000000000000000" pitchFamily="2" charset="77"/>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000" b="0" i="0" u="none" strike="noStrike" kern="1200" cap="none" spc="0" normalizeH="0" baseline="0" noProof="0" dirty="0">
                <a:ln>
                  <a:noFill/>
                </a:ln>
                <a:solidFill>
                  <a:srgbClr val="142C46"/>
                </a:solidFill>
                <a:effectLst/>
                <a:uLnTx/>
                <a:uFillTx/>
                <a:latin typeface="Museo Sans 500" panose="02000000000000000000" pitchFamily="2" charset="77"/>
                <a:ea typeface="+mn-ea"/>
                <a:cs typeface="+mn-cs"/>
              </a:rPr>
              <a:t>Vos décisions</a:t>
            </a:r>
            <a:r>
              <a:rPr kumimoji="0" lang="fr-FR" sz="3000" b="0" i="0" u="none" strike="noStrike" kern="1200" cap="none" spc="0" normalizeH="0" noProof="0" dirty="0">
                <a:ln>
                  <a:noFill/>
                </a:ln>
                <a:solidFill>
                  <a:srgbClr val="142C46"/>
                </a:solidFill>
                <a:effectLst/>
                <a:uLnTx/>
                <a:uFillTx/>
                <a:latin typeface="Museo Sans 500" panose="02000000000000000000" pitchFamily="2" charset="77"/>
                <a:ea typeface="+mn-ea"/>
                <a:cs typeface="+mn-cs"/>
              </a:rPr>
              <a:t> à prendre en vue </a:t>
            </a:r>
            <a:br>
              <a:rPr kumimoji="0" lang="fr-FR" sz="3000" b="0" i="0" u="none" strike="noStrike" kern="1200" cap="none" spc="0" normalizeH="0" noProof="0" dirty="0">
                <a:ln>
                  <a:noFill/>
                </a:ln>
                <a:solidFill>
                  <a:srgbClr val="142C46"/>
                </a:solidFill>
                <a:effectLst/>
                <a:uLnTx/>
                <a:uFillTx/>
                <a:latin typeface="Museo Sans 500" panose="02000000000000000000" pitchFamily="2" charset="77"/>
                <a:ea typeface="+mn-ea"/>
                <a:cs typeface="+mn-cs"/>
              </a:rPr>
            </a:br>
            <a:r>
              <a:rPr kumimoji="0" lang="fr-FR" sz="3000" b="0" i="0" u="none" strike="noStrike" kern="1200" cap="none" spc="0" normalizeH="0" noProof="0" dirty="0">
                <a:ln>
                  <a:noFill/>
                </a:ln>
                <a:solidFill>
                  <a:srgbClr val="142C46"/>
                </a:solidFill>
                <a:effectLst/>
                <a:uLnTx/>
                <a:uFillTx/>
                <a:latin typeface="Museo Sans 500" panose="02000000000000000000" pitchFamily="2" charset="77"/>
                <a:ea typeface="+mn-ea"/>
                <a:cs typeface="+mn-cs"/>
              </a:rPr>
              <a:t>d’une mise en place au 1</a:t>
            </a:r>
            <a:r>
              <a:rPr kumimoji="0" lang="fr-FR" sz="3000" b="0" i="0" u="none" strike="noStrike" kern="1200" cap="none" spc="0" normalizeH="0" baseline="30000" noProof="0" dirty="0">
                <a:ln>
                  <a:noFill/>
                </a:ln>
                <a:solidFill>
                  <a:srgbClr val="142C46"/>
                </a:solidFill>
                <a:effectLst/>
                <a:uLnTx/>
                <a:uFillTx/>
                <a:latin typeface="Museo Sans 500" panose="02000000000000000000" pitchFamily="2" charset="77"/>
                <a:ea typeface="+mn-ea"/>
                <a:cs typeface="+mn-cs"/>
              </a:rPr>
              <a:t>er</a:t>
            </a:r>
            <a:r>
              <a:rPr kumimoji="0" lang="fr-FR" sz="3000" b="0" i="0" u="none" strike="noStrike" kern="1200" cap="none" spc="0" normalizeH="0" noProof="0" dirty="0">
                <a:ln>
                  <a:noFill/>
                </a:ln>
                <a:solidFill>
                  <a:srgbClr val="142C46"/>
                </a:solidFill>
                <a:effectLst/>
                <a:uLnTx/>
                <a:uFillTx/>
                <a:latin typeface="Museo Sans 500" panose="02000000000000000000" pitchFamily="2" charset="77"/>
                <a:ea typeface="+mn-ea"/>
                <a:cs typeface="+mn-cs"/>
              </a:rPr>
              <a:t> janvier 2025</a:t>
            </a:r>
            <a:endParaRPr kumimoji="0" lang="fr-FR" sz="3000" b="0" i="0" u="none" strike="noStrike" kern="1200" cap="none" spc="0" normalizeH="0" baseline="0" noProof="0" dirty="0">
              <a:ln>
                <a:noFill/>
              </a:ln>
              <a:solidFill>
                <a:srgbClr val="142C46"/>
              </a:solidFill>
              <a:effectLst/>
              <a:uLnTx/>
              <a:uFillTx/>
              <a:latin typeface="Museo Sans 500" panose="02000000000000000000" pitchFamily="2" charset="77"/>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000" b="0" i="0" u="none" strike="noStrike" kern="1200" cap="none" spc="0" normalizeH="0" baseline="0" noProof="0" dirty="0">
              <a:ln>
                <a:noFill/>
              </a:ln>
              <a:solidFill>
                <a:srgbClr val="142C46"/>
              </a:solidFill>
              <a:effectLst/>
              <a:uLnTx/>
              <a:uFillTx/>
              <a:latin typeface="Museo Sans 500" panose="02000000000000000000" pitchFamily="2" charset="77"/>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000" b="0" i="0" u="none" strike="noStrike" kern="1200" cap="none" spc="0" normalizeH="0" baseline="0" noProof="0" dirty="0">
              <a:ln>
                <a:noFill/>
              </a:ln>
              <a:solidFill>
                <a:srgbClr val="142C46"/>
              </a:solidFill>
              <a:effectLst/>
              <a:uLnTx/>
              <a:uFillTx/>
              <a:latin typeface="Museo Sans 500" panose="02000000000000000000" pitchFamily="2" charset="77"/>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srgbClr val="142C46"/>
                </a:solidFill>
                <a:effectLst/>
                <a:uLnTx/>
                <a:uFillTx/>
                <a:latin typeface="Museo Sans 500" panose="02000000000000000000" pitchFamily="2" charset="77"/>
                <a:ea typeface="+mn-ea"/>
                <a:cs typeface="+mn-cs"/>
              </a:rPr>
              <a:t>Juillet 2024</a:t>
            </a:r>
          </a:p>
        </p:txBody>
      </p:sp>
      <p:cxnSp>
        <p:nvCxnSpPr>
          <p:cNvPr id="8" name="Connecteur droit 7">
            <a:extLst>
              <a:ext uri="{FF2B5EF4-FFF2-40B4-BE49-F238E27FC236}">
                <a16:creationId xmlns:a16="http://schemas.microsoft.com/office/drawing/2014/main" id="{A869CD6C-B56E-7544-8DA3-F0D073624967}"/>
              </a:ext>
            </a:extLst>
          </p:cNvPr>
          <p:cNvCxnSpPr>
            <a:cxnSpLocks/>
          </p:cNvCxnSpPr>
          <p:nvPr/>
        </p:nvCxnSpPr>
        <p:spPr>
          <a:xfrm>
            <a:off x="5967168" y="674014"/>
            <a:ext cx="0" cy="5509967"/>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ACC60EA-8D5C-4C2F-B0AB-9F24B10F4D4B}" type="datetime1">
              <a:rPr kumimoji="0" lang="fr-FR" sz="16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24/07/2024</a:t>
            </a:fld>
            <a:endParaRPr kumimoji="0" lang="fr-FR" sz="16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Espace réservé du numéro de diapositive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617A160-9ED5-C34D-B622-5F67C902EDED}" type="slidenum">
              <a:rPr kumimoji="0" lang="fr-FR" sz="18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87" y="1047750"/>
            <a:ext cx="4618673" cy="1955408"/>
          </a:xfrm>
          <a:prstGeom prst="rect">
            <a:avLst/>
          </a:prstGeom>
        </p:spPr>
      </p:pic>
    </p:spTree>
    <p:extLst>
      <p:ext uri="{BB962C8B-B14F-4D97-AF65-F5344CB8AC3E}">
        <p14:creationId xmlns:p14="http://schemas.microsoft.com/office/powerpoint/2010/main" val="1395359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3872B1-F8E9-D441-A10D-731020070A48}"/>
              </a:ext>
            </a:extLst>
          </p:cNvPr>
          <p:cNvSpPr/>
          <p:nvPr/>
        </p:nvSpPr>
        <p:spPr>
          <a:xfrm>
            <a:off x="0" y="6391372"/>
            <a:ext cx="12192000" cy="466627"/>
          </a:xfrm>
          <a:prstGeom prst="rect">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cercle, Graphique&#10;&#10;Description générée automatiquement">
            <a:extLst>
              <a:ext uri="{FF2B5EF4-FFF2-40B4-BE49-F238E27FC236}">
                <a16:creationId xmlns:a16="http://schemas.microsoft.com/office/drawing/2014/main" id="{432DB3EC-7E97-DF43-8D41-4B0DD2D45402}"/>
              </a:ext>
            </a:extLst>
          </p:cNvPr>
          <p:cNvPicPr>
            <a:picLocks noChangeAspect="1"/>
          </p:cNvPicPr>
          <p:nvPr/>
        </p:nvPicPr>
        <p:blipFill>
          <a:blip r:embed="rId3">
            <a:alphaModFix amt="20000"/>
          </a:blip>
          <a:stretch>
            <a:fillRect/>
          </a:stretch>
        </p:blipFill>
        <p:spPr>
          <a:xfrm>
            <a:off x="10699165" y="5878287"/>
            <a:ext cx="891020" cy="953590"/>
          </a:xfrm>
          <a:prstGeom prst="rect">
            <a:avLst/>
          </a:prstGeom>
          <a:effectLst>
            <a:glow>
              <a:schemeClr val="accent1"/>
            </a:glow>
          </a:effectLst>
          <a:scene3d>
            <a:camera prst="orthographicFront"/>
            <a:lightRig rig="threePt" dir="t">
              <a:rot lat="0" lon="0" rev="0"/>
            </a:lightRig>
          </a:scene3d>
        </p:spPr>
      </p:pic>
      <p:sp>
        <p:nvSpPr>
          <p:cNvPr id="8" name="ZoneTexte 7">
            <a:extLst>
              <a:ext uri="{FF2B5EF4-FFF2-40B4-BE49-F238E27FC236}">
                <a16:creationId xmlns:a16="http://schemas.microsoft.com/office/drawing/2014/main" id="{F75095C4-5891-1E43-A905-D25E1F12F1C3}"/>
              </a:ext>
            </a:extLst>
          </p:cNvPr>
          <p:cNvSpPr txBox="1"/>
          <p:nvPr/>
        </p:nvSpPr>
        <p:spPr>
          <a:xfrm>
            <a:off x="85540" y="165234"/>
            <a:ext cx="9644743" cy="461665"/>
          </a:xfrm>
          <a:prstGeom prst="rect">
            <a:avLst/>
          </a:prstGeom>
          <a:noFill/>
        </p:spPr>
        <p:txBody>
          <a:bodyPr wrap="square" rtlCol="0">
            <a:spAutoFit/>
          </a:bodyPr>
          <a:lstStyle/>
          <a:p>
            <a:r>
              <a:rPr lang="fr-FR" sz="2400" b="1" dirty="0">
                <a:solidFill>
                  <a:srgbClr val="142C46"/>
                </a:solidFill>
                <a:latin typeface="Museo Sans 900" panose="02000000000000000000" pitchFamily="2" charset="77"/>
              </a:rPr>
              <a:t>La protection sociale complémentaire, de quoi s’agit-il ?</a:t>
            </a:r>
          </a:p>
        </p:txBody>
      </p:sp>
      <p:cxnSp>
        <p:nvCxnSpPr>
          <p:cNvPr id="9" name="Connecteur droit 8">
            <a:extLst>
              <a:ext uri="{FF2B5EF4-FFF2-40B4-BE49-F238E27FC236}">
                <a16:creationId xmlns:a16="http://schemas.microsoft.com/office/drawing/2014/main" id="{200F0472-34C9-1740-87BA-7CEE5CDCF94A}"/>
              </a:ext>
            </a:extLst>
          </p:cNvPr>
          <p:cNvCxnSpPr>
            <a:cxnSpLocks/>
          </p:cNvCxnSpPr>
          <p:nvPr/>
        </p:nvCxnSpPr>
        <p:spPr>
          <a:xfrm>
            <a:off x="202478" y="646612"/>
            <a:ext cx="11606345" cy="0"/>
          </a:xfrm>
          <a:prstGeom prst="line">
            <a:avLst/>
          </a:prstGeom>
          <a:ln>
            <a:solidFill>
              <a:srgbClr val="142C46"/>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p:cNvSpPr>
            <a:spLocks noGrp="1"/>
          </p:cNvSpPr>
          <p:nvPr>
            <p:ph type="dt" sz="half" idx="10"/>
          </p:nvPr>
        </p:nvSpPr>
        <p:spPr/>
        <p:txBody>
          <a:bodyPr/>
          <a:lstStyle/>
          <a:p>
            <a:fld id="{8C683001-1085-49E3-9CD0-E05144360FD1}" type="datetime1">
              <a:rPr lang="fr-FR" smtClean="0"/>
              <a:t>24/07/2024</a:t>
            </a:fld>
            <a:endParaRPr lang="fr-FR"/>
          </a:p>
        </p:txBody>
      </p:sp>
      <p:sp>
        <p:nvSpPr>
          <p:cNvPr id="10" name="Espace réservé du numéro de diapositive 9"/>
          <p:cNvSpPr>
            <a:spLocks noGrp="1"/>
          </p:cNvSpPr>
          <p:nvPr>
            <p:ph type="sldNum" sz="quarter" idx="12"/>
          </p:nvPr>
        </p:nvSpPr>
        <p:spPr>
          <a:xfrm>
            <a:off x="8982125" y="6447887"/>
            <a:ext cx="2743200" cy="365125"/>
          </a:xfrm>
        </p:spPr>
        <p:txBody>
          <a:bodyPr/>
          <a:lstStyle/>
          <a:p>
            <a:fld id="{5617A160-9ED5-C34D-B622-5F67C902EDED}" type="slidenum">
              <a:rPr lang="fr-FR" smtClean="0"/>
              <a:t>2</a:t>
            </a:fld>
            <a:endParaRPr lang="fr-FR" dirty="0"/>
          </a:p>
        </p:txBody>
      </p:sp>
      <p:sp>
        <p:nvSpPr>
          <p:cNvPr id="6" name="ZoneTexte 5"/>
          <p:cNvSpPr txBox="1"/>
          <p:nvPr/>
        </p:nvSpPr>
        <p:spPr>
          <a:xfrm>
            <a:off x="202478" y="3103357"/>
            <a:ext cx="11268125" cy="2523768"/>
          </a:xfrm>
          <a:prstGeom prst="rect">
            <a:avLst/>
          </a:prstGeom>
          <a:noFill/>
        </p:spPr>
        <p:txBody>
          <a:bodyPr wrap="square" rtlCol="0">
            <a:spAutoFit/>
          </a:bodyPr>
          <a:lstStyle/>
          <a:p>
            <a:r>
              <a:rPr lang="fr-FR" sz="2400" b="1" dirty="0">
                <a:solidFill>
                  <a:srgbClr val="129A7E"/>
                </a:solidFill>
              </a:rPr>
              <a:t>Que dit l’accord collectif national du 11 juillet 2023 ?</a:t>
            </a:r>
          </a:p>
          <a:p>
            <a:r>
              <a:rPr lang="fr-FR" sz="2000" dirty="0"/>
              <a:t>	</a:t>
            </a:r>
            <a:endParaRPr lang="fr-FR" sz="2400" dirty="0">
              <a:solidFill>
                <a:srgbClr val="129A7E"/>
              </a:solidFill>
            </a:endParaRPr>
          </a:p>
          <a:p>
            <a:r>
              <a:rPr lang="fr-FR" sz="2400" i="1" u="sng" dirty="0">
                <a:solidFill>
                  <a:srgbClr val="129A7E"/>
                </a:solidFill>
              </a:rPr>
              <a:t>Pour la prévoyance </a:t>
            </a:r>
          </a:p>
          <a:p>
            <a:pPr marL="342900" indent="-342900">
              <a:spcAft>
                <a:spcPts val="600"/>
              </a:spcAft>
              <a:buClr>
                <a:srgbClr val="129A7E"/>
              </a:buClr>
              <a:buFont typeface="Wingdings" panose="05000000000000000000" pitchFamily="2" charset="2"/>
              <a:buChar char="Ø"/>
            </a:pPr>
            <a:r>
              <a:rPr lang="fr-FR" sz="2000" dirty="0"/>
              <a:t>Une  mise en place de contrats collectifs à adhésion obligatoire pour toutes les collectivités territoriales</a:t>
            </a:r>
          </a:p>
          <a:p>
            <a:pPr marL="342900" indent="-342900">
              <a:spcAft>
                <a:spcPts val="600"/>
              </a:spcAft>
              <a:buClr>
                <a:srgbClr val="129A7E"/>
              </a:buClr>
              <a:buFont typeface="Wingdings" panose="05000000000000000000" pitchFamily="2" charset="2"/>
              <a:buChar char="Ø"/>
            </a:pPr>
            <a:r>
              <a:rPr lang="fr-FR" sz="2000" dirty="0"/>
              <a:t>Un niveau minimum de couverture de 90 % de la rémunération nette </a:t>
            </a:r>
          </a:p>
          <a:p>
            <a:pPr marL="342900" indent="-342900">
              <a:spcAft>
                <a:spcPts val="600"/>
              </a:spcAft>
              <a:buClr>
                <a:srgbClr val="129A7E"/>
              </a:buClr>
              <a:buFont typeface="Wingdings" panose="05000000000000000000" pitchFamily="2" charset="2"/>
              <a:buChar char="Ø"/>
            </a:pPr>
            <a:r>
              <a:rPr lang="fr-FR" sz="2000" dirty="0"/>
              <a:t>Un  financement employeur minimal à hauteur de 50 % des cotisations acquittées par vos agents </a:t>
            </a:r>
            <a:br>
              <a:rPr lang="fr-FR" sz="2000" dirty="0"/>
            </a:br>
            <a:r>
              <a:rPr lang="fr-FR" sz="2000" dirty="0"/>
              <a:t>(hors options)</a:t>
            </a:r>
          </a:p>
        </p:txBody>
      </p:sp>
      <p:sp>
        <p:nvSpPr>
          <p:cNvPr id="7" name="Rectangle 6"/>
          <p:cNvSpPr/>
          <p:nvPr/>
        </p:nvSpPr>
        <p:spPr>
          <a:xfrm>
            <a:off x="202478" y="744440"/>
            <a:ext cx="11662995" cy="2246769"/>
          </a:xfrm>
          <a:prstGeom prst="rect">
            <a:avLst/>
          </a:prstGeom>
        </p:spPr>
        <p:txBody>
          <a:bodyPr wrap="square">
            <a:spAutoFit/>
          </a:bodyPr>
          <a:lstStyle/>
          <a:p>
            <a:pPr>
              <a:spcAft>
                <a:spcPts val="600"/>
              </a:spcAft>
            </a:pPr>
            <a:r>
              <a:rPr lang="fr-FR" sz="2400" dirty="0">
                <a:solidFill>
                  <a:srgbClr val="129A7E"/>
                </a:solidFill>
              </a:rPr>
              <a:t>La réforme de la protection sociale complémentaire </a:t>
            </a:r>
            <a:r>
              <a:rPr lang="fr-FR" sz="2000" dirty="0"/>
              <a:t>introduit une obligation de participation financière des employeurs publics, </a:t>
            </a:r>
            <a:r>
              <a:rPr lang="fr-FR" sz="2000" b="1" dirty="0"/>
              <a:t>donc vous </a:t>
            </a:r>
            <a:r>
              <a:rPr lang="fr-FR" sz="2000" dirty="0"/>
              <a:t>:</a:t>
            </a:r>
          </a:p>
          <a:p>
            <a:pPr marL="800100" lvl="1" indent="-342900">
              <a:spcAft>
                <a:spcPts val="600"/>
              </a:spcAft>
              <a:buClr>
                <a:srgbClr val="129A7E"/>
              </a:buClr>
              <a:buFont typeface="Wingdings" panose="05000000000000000000" pitchFamily="2" charset="2"/>
              <a:buChar char="§"/>
            </a:pPr>
            <a:r>
              <a:rPr lang="fr-FR" sz="2000" dirty="0">
                <a:solidFill>
                  <a:srgbClr val="424547"/>
                </a:solidFill>
              </a:rPr>
              <a:t>à compter du 1er janvier 2025 pour le risque prévoyance,</a:t>
            </a:r>
          </a:p>
          <a:p>
            <a:pPr marL="800100" lvl="1" indent="-342900">
              <a:buClr>
                <a:srgbClr val="129A7E"/>
              </a:buClr>
              <a:buFont typeface="Wingdings" panose="05000000000000000000" pitchFamily="2" charset="2"/>
              <a:buChar char="§"/>
            </a:pPr>
            <a:r>
              <a:rPr lang="fr-FR" sz="2000" dirty="0">
                <a:solidFill>
                  <a:srgbClr val="424547"/>
                </a:solidFill>
              </a:rPr>
              <a:t>à compter du 1er janvier 2026 pour les frais de santé</a:t>
            </a:r>
            <a:r>
              <a:rPr lang="fr-FR" sz="2400" dirty="0">
                <a:solidFill>
                  <a:srgbClr val="424547"/>
                </a:solidFill>
              </a:rPr>
              <a:t>.</a:t>
            </a:r>
          </a:p>
          <a:p>
            <a:pPr marL="800100" lvl="1" indent="-342900">
              <a:buClr>
                <a:srgbClr val="129A7E"/>
              </a:buClr>
              <a:buFont typeface="Wingdings" panose="05000000000000000000" pitchFamily="2" charset="2"/>
              <a:buChar char="§"/>
            </a:pPr>
            <a:endParaRPr lang="fr-FR" sz="2400" dirty="0">
              <a:solidFill>
                <a:srgbClr val="424547"/>
              </a:solidFill>
            </a:endParaRPr>
          </a:p>
          <a:p>
            <a:pPr lvl="1">
              <a:buClr>
                <a:srgbClr val="129A7E"/>
              </a:buClr>
            </a:pPr>
            <a:r>
              <a:rPr lang="fr-FR" dirty="0">
                <a:solidFill>
                  <a:srgbClr val="424547"/>
                </a:solidFill>
              </a:rPr>
              <a:t>Voir : </a:t>
            </a:r>
            <a:r>
              <a:rPr lang="fr-FR" dirty="0">
                <a:solidFill>
                  <a:srgbClr val="424547"/>
                </a:solidFill>
                <a:hlinkClick r:id="rId4"/>
              </a:rPr>
              <a:t>https://www.collectivites-locales.gouv.fr/fonction-publique-territoriale/protection-sociale-complementaire</a:t>
            </a:r>
            <a:r>
              <a:rPr lang="fr-FR" dirty="0">
                <a:solidFill>
                  <a:srgbClr val="424547"/>
                </a:solidFill>
              </a:rPr>
              <a:t> </a:t>
            </a:r>
          </a:p>
        </p:txBody>
      </p:sp>
    </p:spTree>
    <p:extLst>
      <p:ext uri="{BB962C8B-B14F-4D97-AF65-F5344CB8AC3E}">
        <p14:creationId xmlns:p14="http://schemas.microsoft.com/office/powerpoint/2010/main" val="148068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3872B1-F8E9-D441-A10D-731020070A48}"/>
              </a:ext>
            </a:extLst>
          </p:cNvPr>
          <p:cNvSpPr/>
          <p:nvPr/>
        </p:nvSpPr>
        <p:spPr>
          <a:xfrm>
            <a:off x="0" y="6391372"/>
            <a:ext cx="12192000" cy="466627"/>
          </a:xfrm>
          <a:prstGeom prst="rect">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cercle, Graphique&#10;&#10;Description générée automatiquement">
            <a:extLst>
              <a:ext uri="{FF2B5EF4-FFF2-40B4-BE49-F238E27FC236}">
                <a16:creationId xmlns:a16="http://schemas.microsoft.com/office/drawing/2014/main" id="{432DB3EC-7E97-DF43-8D41-4B0DD2D45402}"/>
              </a:ext>
            </a:extLst>
          </p:cNvPr>
          <p:cNvPicPr>
            <a:picLocks noChangeAspect="1"/>
          </p:cNvPicPr>
          <p:nvPr/>
        </p:nvPicPr>
        <p:blipFill>
          <a:blip r:embed="rId3">
            <a:alphaModFix amt="20000"/>
          </a:blip>
          <a:stretch>
            <a:fillRect/>
          </a:stretch>
        </p:blipFill>
        <p:spPr>
          <a:xfrm>
            <a:off x="10699165" y="5878287"/>
            <a:ext cx="891020" cy="953590"/>
          </a:xfrm>
          <a:prstGeom prst="rect">
            <a:avLst/>
          </a:prstGeom>
          <a:effectLst>
            <a:glow>
              <a:schemeClr val="accent1"/>
            </a:glow>
          </a:effectLst>
          <a:scene3d>
            <a:camera prst="orthographicFront"/>
            <a:lightRig rig="threePt" dir="t">
              <a:rot lat="0" lon="0" rev="0"/>
            </a:lightRig>
          </a:scene3d>
        </p:spPr>
      </p:pic>
      <p:sp>
        <p:nvSpPr>
          <p:cNvPr id="8" name="ZoneTexte 7">
            <a:extLst>
              <a:ext uri="{FF2B5EF4-FFF2-40B4-BE49-F238E27FC236}">
                <a16:creationId xmlns:a16="http://schemas.microsoft.com/office/drawing/2014/main" id="{F75095C4-5891-1E43-A905-D25E1F12F1C3}"/>
              </a:ext>
            </a:extLst>
          </p:cNvPr>
          <p:cNvSpPr txBox="1"/>
          <p:nvPr/>
        </p:nvSpPr>
        <p:spPr>
          <a:xfrm>
            <a:off x="85540" y="165234"/>
            <a:ext cx="10383407" cy="461665"/>
          </a:xfrm>
          <a:prstGeom prst="rect">
            <a:avLst/>
          </a:prstGeom>
          <a:noFill/>
        </p:spPr>
        <p:txBody>
          <a:bodyPr wrap="square" rtlCol="0">
            <a:spAutoFit/>
          </a:bodyPr>
          <a:lstStyle/>
          <a:p>
            <a:r>
              <a:rPr lang="fr-FR" sz="2400" b="1" dirty="0">
                <a:solidFill>
                  <a:srgbClr val="142C46"/>
                </a:solidFill>
                <a:latin typeface="Museo Sans 900" panose="02000000000000000000" pitchFamily="2" charset="77"/>
              </a:rPr>
              <a:t>Quelle est la démarche portée par les 5 Centres de gestion des Pays de la Loire ?</a:t>
            </a:r>
          </a:p>
        </p:txBody>
      </p:sp>
      <p:cxnSp>
        <p:nvCxnSpPr>
          <p:cNvPr id="9" name="Connecteur droit 8">
            <a:extLst>
              <a:ext uri="{FF2B5EF4-FFF2-40B4-BE49-F238E27FC236}">
                <a16:creationId xmlns:a16="http://schemas.microsoft.com/office/drawing/2014/main" id="{200F0472-34C9-1740-87BA-7CEE5CDCF94A}"/>
              </a:ext>
            </a:extLst>
          </p:cNvPr>
          <p:cNvCxnSpPr>
            <a:cxnSpLocks/>
          </p:cNvCxnSpPr>
          <p:nvPr/>
        </p:nvCxnSpPr>
        <p:spPr>
          <a:xfrm>
            <a:off x="202478" y="646612"/>
            <a:ext cx="11606345" cy="0"/>
          </a:xfrm>
          <a:prstGeom prst="line">
            <a:avLst/>
          </a:prstGeom>
          <a:ln>
            <a:solidFill>
              <a:srgbClr val="142C46"/>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p:cNvSpPr>
            <a:spLocks noGrp="1"/>
          </p:cNvSpPr>
          <p:nvPr>
            <p:ph type="dt" sz="half" idx="10"/>
          </p:nvPr>
        </p:nvSpPr>
        <p:spPr/>
        <p:txBody>
          <a:bodyPr/>
          <a:lstStyle/>
          <a:p>
            <a:fld id="{8C683001-1085-49E3-9CD0-E05144360FD1}" type="datetime1">
              <a:rPr lang="fr-FR" smtClean="0"/>
              <a:t>24/07/2024</a:t>
            </a:fld>
            <a:endParaRPr lang="fr-FR"/>
          </a:p>
        </p:txBody>
      </p:sp>
      <p:sp>
        <p:nvSpPr>
          <p:cNvPr id="10" name="Espace réservé du numéro de diapositive 9"/>
          <p:cNvSpPr>
            <a:spLocks noGrp="1"/>
          </p:cNvSpPr>
          <p:nvPr>
            <p:ph type="sldNum" sz="quarter" idx="12"/>
          </p:nvPr>
        </p:nvSpPr>
        <p:spPr>
          <a:xfrm>
            <a:off x="8982125" y="6447887"/>
            <a:ext cx="2743200" cy="365125"/>
          </a:xfrm>
        </p:spPr>
        <p:txBody>
          <a:bodyPr/>
          <a:lstStyle/>
          <a:p>
            <a:fld id="{5617A160-9ED5-C34D-B622-5F67C902EDED}" type="slidenum">
              <a:rPr lang="fr-FR" smtClean="0"/>
              <a:t>3</a:t>
            </a:fld>
            <a:endParaRPr lang="fr-FR" dirty="0"/>
          </a:p>
        </p:txBody>
      </p:sp>
      <p:sp>
        <p:nvSpPr>
          <p:cNvPr id="11" name="ZoneTexte 10"/>
          <p:cNvSpPr txBox="1"/>
          <p:nvPr/>
        </p:nvSpPr>
        <p:spPr>
          <a:xfrm>
            <a:off x="203924" y="765432"/>
            <a:ext cx="11521401" cy="1015663"/>
          </a:xfrm>
          <a:prstGeom prst="rect">
            <a:avLst/>
          </a:prstGeom>
          <a:noFill/>
        </p:spPr>
        <p:txBody>
          <a:bodyPr wrap="square" rtlCol="0">
            <a:spAutoFit/>
          </a:bodyPr>
          <a:lstStyle/>
          <a:p>
            <a:r>
              <a:rPr lang="fr-FR" sz="2000" b="1" i="1" dirty="0">
                <a:solidFill>
                  <a:srgbClr val="129A7E"/>
                </a:solidFill>
              </a:rPr>
              <a:t>Considérant les enjeux d’attractivité et de qualité de vie au travail pour les collectivités et établissements publics et la complexité et de l’expertise nécessaire de la protection sociale complémentaire, le schéma </a:t>
            </a:r>
            <a:br>
              <a:rPr lang="fr-FR" sz="2000" b="1" i="1" dirty="0">
                <a:solidFill>
                  <a:srgbClr val="129A7E"/>
                </a:solidFill>
              </a:rPr>
            </a:br>
            <a:r>
              <a:rPr lang="fr-FR" sz="2000" b="1" i="1" dirty="0">
                <a:solidFill>
                  <a:srgbClr val="129A7E"/>
                </a:solidFill>
              </a:rPr>
              <a:t>de coopération régionale des Pays de la Loire propose : </a:t>
            </a:r>
          </a:p>
        </p:txBody>
      </p:sp>
      <p:sp>
        <p:nvSpPr>
          <p:cNvPr id="12" name="ZoneTexte 11"/>
          <p:cNvSpPr txBox="1"/>
          <p:nvPr/>
        </p:nvSpPr>
        <p:spPr>
          <a:xfrm>
            <a:off x="341360" y="1838799"/>
            <a:ext cx="11509279" cy="3416320"/>
          </a:xfrm>
          <a:prstGeom prst="rect">
            <a:avLst/>
          </a:prstGeom>
          <a:noFill/>
        </p:spPr>
        <p:txBody>
          <a:bodyPr wrap="square" rtlCol="0">
            <a:spAutoFit/>
          </a:bodyPr>
          <a:lstStyle/>
          <a:p>
            <a:endParaRPr lang="fr-FR" sz="2400" dirty="0"/>
          </a:p>
          <a:p>
            <a:pPr marL="342900" indent="-342900">
              <a:buClr>
                <a:srgbClr val="129A7E"/>
              </a:buClr>
              <a:buFont typeface="Wingdings" panose="05000000000000000000" pitchFamily="2" charset="2"/>
              <a:buChar char="Ø"/>
            </a:pPr>
            <a:r>
              <a:rPr lang="fr-FR" sz="2400" dirty="0"/>
              <a:t>Un marché régional pour la prévoyance</a:t>
            </a:r>
          </a:p>
          <a:p>
            <a:pPr>
              <a:buClr>
                <a:srgbClr val="129A7E"/>
              </a:buClr>
            </a:pPr>
            <a:endParaRPr lang="fr-FR" sz="2400" dirty="0"/>
          </a:p>
          <a:p>
            <a:pPr marL="342900" indent="-342900">
              <a:buClr>
                <a:srgbClr val="129A7E"/>
              </a:buClr>
              <a:buFont typeface="Wingdings" panose="05000000000000000000" pitchFamily="2" charset="2"/>
              <a:buChar char="Ø"/>
            </a:pPr>
            <a:r>
              <a:rPr lang="fr-FR" sz="2400" dirty="0"/>
              <a:t>Un accompagnement expert sur tous les aspects juridiques, fiscaux, sociaux et financiers</a:t>
            </a:r>
          </a:p>
          <a:p>
            <a:pPr>
              <a:buClr>
                <a:srgbClr val="129A7E"/>
              </a:buClr>
            </a:pPr>
            <a:endParaRPr lang="fr-FR" sz="2400" dirty="0"/>
          </a:p>
          <a:p>
            <a:pPr marL="342900" indent="-342900">
              <a:buClr>
                <a:srgbClr val="129A7E"/>
              </a:buClr>
              <a:buFont typeface="Wingdings" panose="05000000000000000000" pitchFamily="2" charset="2"/>
              <a:buChar char="Ø"/>
            </a:pPr>
            <a:r>
              <a:rPr lang="fr-FR" sz="2400" dirty="0"/>
              <a:t>Un </a:t>
            </a:r>
            <a:r>
              <a:rPr lang="fr-FR" sz="2400" b="1" dirty="0"/>
              <a:t>accord collectif régional en date du 9 juillet 2024 </a:t>
            </a:r>
            <a:r>
              <a:rPr lang="fr-FR" sz="2400" dirty="0"/>
              <a:t>relatif aux régimes de prévoyance qui vient entériner les négociations conduites entre les représentants des employeurs et les organisations syndicales représentatives au niveau régional  </a:t>
            </a:r>
            <a:br>
              <a:rPr lang="fr-FR" sz="2400" dirty="0"/>
            </a:br>
            <a:r>
              <a:rPr lang="fr-FR" sz="2400" dirty="0"/>
              <a:t>(qui s’inscrit dans les dispositions de l’accord collectif national de juillet 2023)</a:t>
            </a:r>
          </a:p>
        </p:txBody>
      </p:sp>
    </p:spTree>
    <p:extLst>
      <p:ext uri="{BB962C8B-B14F-4D97-AF65-F5344CB8AC3E}">
        <p14:creationId xmlns:p14="http://schemas.microsoft.com/office/powerpoint/2010/main" val="8966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3872B1-F8E9-D441-A10D-731020070A48}"/>
              </a:ext>
            </a:extLst>
          </p:cNvPr>
          <p:cNvSpPr/>
          <p:nvPr/>
        </p:nvSpPr>
        <p:spPr>
          <a:xfrm>
            <a:off x="0" y="6391372"/>
            <a:ext cx="12192000" cy="466627"/>
          </a:xfrm>
          <a:prstGeom prst="rect">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cercle, Graphique&#10;&#10;Description générée automatiquement">
            <a:extLst>
              <a:ext uri="{FF2B5EF4-FFF2-40B4-BE49-F238E27FC236}">
                <a16:creationId xmlns:a16="http://schemas.microsoft.com/office/drawing/2014/main" id="{432DB3EC-7E97-DF43-8D41-4B0DD2D45402}"/>
              </a:ext>
            </a:extLst>
          </p:cNvPr>
          <p:cNvPicPr>
            <a:picLocks noChangeAspect="1"/>
          </p:cNvPicPr>
          <p:nvPr/>
        </p:nvPicPr>
        <p:blipFill>
          <a:blip r:embed="rId3">
            <a:alphaModFix amt="20000"/>
          </a:blip>
          <a:stretch>
            <a:fillRect/>
          </a:stretch>
        </p:blipFill>
        <p:spPr>
          <a:xfrm>
            <a:off x="10699165" y="5878287"/>
            <a:ext cx="891020" cy="953590"/>
          </a:xfrm>
          <a:prstGeom prst="rect">
            <a:avLst/>
          </a:prstGeom>
          <a:effectLst>
            <a:glow>
              <a:schemeClr val="accent1"/>
            </a:glow>
          </a:effectLst>
          <a:scene3d>
            <a:camera prst="orthographicFront"/>
            <a:lightRig rig="threePt" dir="t">
              <a:rot lat="0" lon="0" rev="0"/>
            </a:lightRig>
          </a:scene3d>
        </p:spPr>
      </p:pic>
      <p:sp>
        <p:nvSpPr>
          <p:cNvPr id="8" name="ZoneTexte 7">
            <a:extLst>
              <a:ext uri="{FF2B5EF4-FFF2-40B4-BE49-F238E27FC236}">
                <a16:creationId xmlns:a16="http://schemas.microsoft.com/office/drawing/2014/main" id="{F75095C4-5891-1E43-A905-D25E1F12F1C3}"/>
              </a:ext>
            </a:extLst>
          </p:cNvPr>
          <p:cNvSpPr txBox="1"/>
          <p:nvPr/>
        </p:nvSpPr>
        <p:spPr>
          <a:xfrm>
            <a:off x="202478" y="166082"/>
            <a:ext cx="9644743" cy="461665"/>
          </a:xfrm>
          <a:prstGeom prst="rect">
            <a:avLst/>
          </a:prstGeom>
          <a:noFill/>
        </p:spPr>
        <p:txBody>
          <a:bodyPr wrap="square" rtlCol="0">
            <a:spAutoFit/>
          </a:bodyPr>
          <a:lstStyle/>
          <a:p>
            <a:r>
              <a:rPr lang="fr-FR" sz="2400" b="1" dirty="0">
                <a:solidFill>
                  <a:srgbClr val="142C46"/>
                </a:solidFill>
                <a:latin typeface="Museo Sans 900" panose="02000000000000000000" pitchFamily="2" charset="77"/>
              </a:rPr>
              <a:t>Quel cadre pour les futurs contrats de prévoyance ?</a:t>
            </a:r>
          </a:p>
        </p:txBody>
      </p:sp>
      <p:cxnSp>
        <p:nvCxnSpPr>
          <p:cNvPr id="9" name="Connecteur droit 8">
            <a:extLst>
              <a:ext uri="{FF2B5EF4-FFF2-40B4-BE49-F238E27FC236}">
                <a16:creationId xmlns:a16="http://schemas.microsoft.com/office/drawing/2014/main" id="{200F0472-34C9-1740-87BA-7CEE5CDCF94A}"/>
              </a:ext>
            </a:extLst>
          </p:cNvPr>
          <p:cNvCxnSpPr>
            <a:cxnSpLocks/>
          </p:cNvCxnSpPr>
          <p:nvPr/>
        </p:nvCxnSpPr>
        <p:spPr>
          <a:xfrm>
            <a:off x="202478" y="646612"/>
            <a:ext cx="11606345" cy="0"/>
          </a:xfrm>
          <a:prstGeom prst="line">
            <a:avLst/>
          </a:prstGeom>
          <a:ln>
            <a:solidFill>
              <a:srgbClr val="142C46"/>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p:cNvSpPr>
            <a:spLocks noGrp="1"/>
          </p:cNvSpPr>
          <p:nvPr>
            <p:ph type="dt" sz="half" idx="10"/>
          </p:nvPr>
        </p:nvSpPr>
        <p:spPr/>
        <p:txBody>
          <a:bodyPr/>
          <a:lstStyle/>
          <a:p>
            <a:fld id="{8C683001-1085-49E3-9CD0-E05144360FD1}" type="datetime1">
              <a:rPr lang="fr-FR" smtClean="0"/>
              <a:t>24/07/2024</a:t>
            </a:fld>
            <a:endParaRPr lang="fr-FR"/>
          </a:p>
        </p:txBody>
      </p:sp>
      <p:sp>
        <p:nvSpPr>
          <p:cNvPr id="10" name="Espace réservé du numéro de diapositive 9"/>
          <p:cNvSpPr>
            <a:spLocks noGrp="1"/>
          </p:cNvSpPr>
          <p:nvPr>
            <p:ph type="sldNum" sz="quarter" idx="12"/>
          </p:nvPr>
        </p:nvSpPr>
        <p:spPr>
          <a:xfrm>
            <a:off x="8982125" y="6447887"/>
            <a:ext cx="2743200" cy="365125"/>
          </a:xfrm>
        </p:spPr>
        <p:txBody>
          <a:bodyPr/>
          <a:lstStyle/>
          <a:p>
            <a:fld id="{5617A160-9ED5-C34D-B622-5F67C902EDED}" type="slidenum">
              <a:rPr lang="fr-FR" smtClean="0"/>
              <a:t>4</a:t>
            </a:fld>
            <a:endParaRPr lang="fr-FR" dirty="0"/>
          </a:p>
        </p:txBody>
      </p:sp>
      <p:sp>
        <p:nvSpPr>
          <p:cNvPr id="6" name="ZoneTexte 5"/>
          <p:cNvSpPr txBox="1"/>
          <p:nvPr/>
        </p:nvSpPr>
        <p:spPr>
          <a:xfrm>
            <a:off x="294982" y="767649"/>
            <a:ext cx="11602035" cy="5632311"/>
          </a:xfrm>
          <a:prstGeom prst="rect">
            <a:avLst/>
          </a:prstGeom>
          <a:noFill/>
        </p:spPr>
        <p:txBody>
          <a:bodyPr wrap="square" rtlCol="0">
            <a:spAutoFit/>
          </a:bodyPr>
          <a:lstStyle/>
          <a:p>
            <a:pPr>
              <a:buClr>
                <a:srgbClr val="129A7E"/>
              </a:buClr>
            </a:pPr>
            <a:r>
              <a:rPr lang="fr-FR" sz="2400" i="1" dirty="0">
                <a:solidFill>
                  <a:srgbClr val="129A7E"/>
                </a:solidFill>
              </a:rPr>
              <a:t>Conformément à l’accord collectif régional du 9 juillet 2024</a:t>
            </a:r>
          </a:p>
          <a:p>
            <a:pPr>
              <a:buClr>
                <a:srgbClr val="129A7E"/>
              </a:buClr>
            </a:pPr>
            <a:endParaRPr lang="fr-FR" sz="2400" i="1" dirty="0">
              <a:solidFill>
                <a:srgbClr val="129A7E"/>
              </a:solidFill>
            </a:endParaRPr>
          </a:p>
          <a:p>
            <a:pPr marL="342900" indent="-342900">
              <a:buClr>
                <a:srgbClr val="129A7E"/>
              </a:buClr>
              <a:buFont typeface="Wingdings" panose="05000000000000000000" pitchFamily="2" charset="2"/>
              <a:buChar char="Ø"/>
            </a:pPr>
            <a:r>
              <a:rPr lang="fr-FR" sz="2400" dirty="0"/>
              <a:t>Des contrats de prévoyance à </a:t>
            </a:r>
            <a:r>
              <a:rPr lang="fr-FR" sz="2400" b="1" dirty="0">
                <a:solidFill>
                  <a:srgbClr val="FF0000"/>
                </a:solidFill>
              </a:rPr>
              <a:t>adhésion obligatoire</a:t>
            </a:r>
            <a:r>
              <a:rPr lang="fr-FR" sz="2400" dirty="0">
                <a:solidFill>
                  <a:srgbClr val="FF0000"/>
                </a:solidFill>
              </a:rPr>
              <a:t> </a:t>
            </a:r>
            <a:r>
              <a:rPr lang="fr-FR" sz="2400" b="1" dirty="0">
                <a:solidFill>
                  <a:srgbClr val="FF0000"/>
                </a:solidFill>
              </a:rPr>
              <a:t>pour tous vos agents</a:t>
            </a:r>
          </a:p>
          <a:p>
            <a:pPr marL="342900" indent="-342900">
              <a:buClr>
                <a:srgbClr val="129A7E"/>
              </a:buClr>
              <a:buFont typeface="Wingdings" panose="05000000000000000000" pitchFamily="2" charset="2"/>
              <a:buChar char="q"/>
            </a:pPr>
            <a:endParaRPr lang="fr-FR" sz="2400" dirty="0"/>
          </a:p>
          <a:p>
            <a:pPr marL="342900" indent="-342900">
              <a:buClr>
                <a:srgbClr val="129A7E"/>
              </a:buClr>
              <a:buFont typeface="Wingdings" panose="05000000000000000000" pitchFamily="2" charset="2"/>
              <a:buChar char="Ø"/>
            </a:pPr>
            <a:r>
              <a:rPr lang="fr-FR" sz="2400" dirty="0"/>
              <a:t>Une couverture à hauteur de </a:t>
            </a:r>
            <a:r>
              <a:rPr lang="fr-FR" sz="2400" b="1" dirty="0">
                <a:solidFill>
                  <a:srgbClr val="129A7E"/>
                </a:solidFill>
              </a:rPr>
              <a:t>90 % ou 95 % de la rémunération nette, </a:t>
            </a:r>
            <a:r>
              <a:rPr lang="fr-FR" sz="2400" dirty="0"/>
              <a:t>qui reste votre choix</a:t>
            </a:r>
          </a:p>
          <a:p>
            <a:pPr marL="342900" indent="-342900">
              <a:buClr>
                <a:srgbClr val="129A7E"/>
              </a:buClr>
              <a:buFont typeface="Wingdings" panose="05000000000000000000" pitchFamily="2" charset="2"/>
              <a:buChar char="q"/>
            </a:pPr>
            <a:endParaRPr lang="fr-FR" sz="2400" dirty="0"/>
          </a:p>
          <a:p>
            <a:pPr marL="342900" indent="-342900">
              <a:buClr>
                <a:srgbClr val="129A7E"/>
              </a:buClr>
              <a:buFont typeface="Wingdings" panose="05000000000000000000" pitchFamily="2" charset="2"/>
              <a:buChar char="Ø"/>
            </a:pPr>
            <a:r>
              <a:rPr lang="fr-FR" sz="2400" dirty="0"/>
              <a:t>Votre participation employeur minimale de </a:t>
            </a:r>
            <a:r>
              <a:rPr lang="fr-FR" sz="2400" b="1" dirty="0">
                <a:solidFill>
                  <a:srgbClr val="129A7E"/>
                </a:solidFill>
              </a:rPr>
              <a:t>50 % de la cotisation </a:t>
            </a:r>
            <a:r>
              <a:rPr lang="fr-FR" sz="2400" dirty="0"/>
              <a:t>acquittée par vos agents</a:t>
            </a:r>
          </a:p>
          <a:p>
            <a:pPr>
              <a:buClr>
                <a:srgbClr val="129A7E"/>
              </a:buClr>
            </a:pPr>
            <a:endParaRPr lang="fr-FR" sz="2400" dirty="0"/>
          </a:p>
          <a:p>
            <a:pPr marL="342900" indent="-342900">
              <a:buClr>
                <a:srgbClr val="129A7E"/>
              </a:buClr>
              <a:buFont typeface="Wingdings" panose="05000000000000000000" pitchFamily="2" charset="2"/>
              <a:buChar char="Ø"/>
            </a:pPr>
            <a:r>
              <a:rPr lang="fr-FR" sz="2400" dirty="0"/>
              <a:t>Des </a:t>
            </a:r>
            <a:r>
              <a:rPr lang="fr-FR" sz="2400" b="1" dirty="0">
                <a:solidFill>
                  <a:srgbClr val="129A7E"/>
                </a:solidFill>
              </a:rPr>
              <a:t>options </a:t>
            </a:r>
            <a:r>
              <a:rPr lang="fr-FR" sz="2400" b="1">
                <a:solidFill>
                  <a:srgbClr val="129A7E"/>
                </a:solidFill>
              </a:rPr>
              <a:t>au choix des agents,</a:t>
            </a:r>
            <a:r>
              <a:rPr lang="fr-FR" sz="2400"/>
              <a:t> </a:t>
            </a:r>
            <a:r>
              <a:rPr lang="fr-FR" sz="2400" dirty="0"/>
              <a:t>sans obligation de participation </a:t>
            </a:r>
          </a:p>
          <a:p>
            <a:pPr marL="800100" lvl="1" indent="-342900">
              <a:buClr>
                <a:srgbClr val="129A7E"/>
              </a:buClr>
              <a:buFont typeface="Wingdings" panose="05000000000000000000" pitchFamily="2" charset="2"/>
              <a:buChar char="§"/>
            </a:pPr>
            <a:r>
              <a:rPr lang="fr-FR" sz="2400" dirty="0"/>
              <a:t>Le maintien du Régime indemnitaire en congé longue maladie, congé longue durée </a:t>
            </a:r>
            <a:br>
              <a:rPr lang="fr-FR" sz="2400" dirty="0"/>
            </a:br>
            <a:r>
              <a:rPr lang="fr-FR" sz="2400" dirty="0"/>
              <a:t>et grave maladie</a:t>
            </a:r>
          </a:p>
          <a:p>
            <a:pPr marL="800100" lvl="1" indent="-342900">
              <a:buClr>
                <a:srgbClr val="129A7E"/>
              </a:buClr>
              <a:buFont typeface="Wingdings" panose="05000000000000000000" pitchFamily="2" charset="2"/>
              <a:buChar char="§"/>
            </a:pPr>
            <a:r>
              <a:rPr lang="fr-FR" sz="2400" dirty="0"/>
              <a:t>Le capital décès</a:t>
            </a:r>
          </a:p>
          <a:p>
            <a:pPr marL="800100" lvl="1" indent="-342900">
              <a:buClr>
                <a:srgbClr val="129A7E"/>
              </a:buClr>
              <a:buFont typeface="Wingdings" panose="05000000000000000000" pitchFamily="2" charset="2"/>
              <a:buChar char="§"/>
            </a:pPr>
            <a:r>
              <a:rPr lang="fr-FR" sz="2400" dirty="0"/>
              <a:t>La perte de retraite consécutive à une invalidité</a:t>
            </a:r>
            <a:endParaRPr lang="fr-FR" dirty="0"/>
          </a:p>
        </p:txBody>
      </p:sp>
    </p:spTree>
    <p:extLst>
      <p:ext uri="{BB962C8B-B14F-4D97-AF65-F5344CB8AC3E}">
        <p14:creationId xmlns:p14="http://schemas.microsoft.com/office/powerpoint/2010/main" val="124480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3872B1-F8E9-D441-A10D-731020070A48}"/>
              </a:ext>
            </a:extLst>
          </p:cNvPr>
          <p:cNvSpPr/>
          <p:nvPr/>
        </p:nvSpPr>
        <p:spPr>
          <a:xfrm>
            <a:off x="0" y="6391372"/>
            <a:ext cx="12192000" cy="466627"/>
          </a:xfrm>
          <a:prstGeom prst="rect">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cercle, Graphique&#10;&#10;Description générée automatiquement">
            <a:extLst>
              <a:ext uri="{FF2B5EF4-FFF2-40B4-BE49-F238E27FC236}">
                <a16:creationId xmlns:a16="http://schemas.microsoft.com/office/drawing/2014/main" id="{432DB3EC-7E97-DF43-8D41-4B0DD2D45402}"/>
              </a:ext>
            </a:extLst>
          </p:cNvPr>
          <p:cNvPicPr>
            <a:picLocks noChangeAspect="1"/>
          </p:cNvPicPr>
          <p:nvPr/>
        </p:nvPicPr>
        <p:blipFill>
          <a:blip r:embed="rId3">
            <a:alphaModFix amt="20000"/>
          </a:blip>
          <a:stretch>
            <a:fillRect/>
          </a:stretch>
        </p:blipFill>
        <p:spPr>
          <a:xfrm>
            <a:off x="10699165" y="5878287"/>
            <a:ext cx="891020" cy="953590"/>
          </a:xfrm>
          <a:prstGeom prst="rect">
            <a:avLst/>
          </a:prstGeom>
          <a:effectLst>
            <a:glow>
              <a:schemeClr val="accent1"/>
            </a:glow>
          </a:effectLst>
          <a:scene3d>
            <a:camera prst="orthographicFront"/>
            <a:lightRig rig="threePt" dir="t">
              <a:rot lat="0" lon="0" rev="0"/>
            </a:lightRig>
          </a:scene3d>
        </p:spPr>
      </p:pic>
      <p:sp>
        <p:nvSpPr>
          <p:cNvPr id="8" name="ZoneTexte 7">
            <a:extLst>
              <a:ext uri="{FF2B5EF4-FFF2-40B4-BE49-F238E27FC236}">
                <a16:creationId xmlns:a16="http://schemas.microsoft.com/office/drawing/2014/main" id="{F75095C4-5891-1E43-A905-D25E1F12F1C3}"/>
              </a:ext>
            </a:extLst>
          </p:cNvPr>
          <p:cNvSpPr txBox="1"/>
          <p:nvPr/>
        </p:nvSpPr>
        <p:spPr>
          <a:xfrm>
            <a:off x="202478" y="166082"/>
            <a:ext cx="9644743" cy="461665"/>
          </a:xfrm>
          <a:prstGeom prst="rect">
            <a:avLst/>
          </a:prstGeom>
          <a:noFill/>
        </p:spPr>
        <p:txBody>
          <a:bodyPr wrap="square" rtlCol="0">
            <a:spAutoFit/>
          </a:bodyPr>
          <a:lstStyle/>
          <a:p>
            <a:r>
              <a:rPr lang="fr-FR" sz="2400" b="1" dirty="0">
                <a:solidFill>
                  <a:srgbClr val="142C46"/>
                </a:solidFill>
                <a:latin typeface="Museo Sans 900" panose="02000000000000000000" pitchFamily="2" charset="77"/>
              </a:rPr>
              <a:t>Garanties proposées pour le régime de base à adhésion obligatoire</a:t>
            </a:r>
          </a:p>
        </p:txBody>
      </p:sp>
      <p:cxnSp>
        <p:nvCxnSpPr>
          <p:cNvPr id="9" name="Connecteur droit 8">
            <a:extLst>
              <a:ext uri="{FF2B5EF4-FFF2-40B4-BE49-F238E27FC236}">
                <a16:creationId xmlns:a16="http://schemas.microsoft.com/office/drawing/2014/main" id="{200F0472-34C9-1740-87BA-7CEE5CDCF94A}"/>
              </a:ext>
            </a:extLst>
          </p:cNvPr>
          <p:cNvCxnSpPr>
            <a:cxnSpLocks/>
          </p:cNvCxnSpPr>
          <p:nvPr/>
        </p:nvCxnSpPr>
        <p:spPr>
          <a:xfrm>
            <a:off x="202478" y="627747"/>
            <a:ext cx="11606345" cy="0"/>
          </a:xfrm>
          <a:prstGeom prst="line">
            <a:avLst/>
          </a:prstGeom>
          <a:ln>
            <a:solidFill>
              <a:srgbClr val="142C46"/>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p:cNvSpPr>
            <a:spLocks noGrp="1"/>
          </p:cNvSpPr>
          <p:nvPr>
            <p:ph type="dt" sz="half" idx="10"/>
          </p:nvPr>
        </p:nvSpPr>
        <p:spPr/>
        <p:txBody>
          <a:bodyPr/>
          <a:lstStyle/>
          <a:p>
            <a:fld id="{8C683001-1085-49E3-9CD0-E05144360FD1}" type="datetime1">
              <a:rPr lang="fr-FR" smtClean="0"/>
              <a:t>24/07/2024</a:t>
            </a:fld>
            <a:endParaRPr lang="fr-FR"/>
          </a:p>
        </p:txBody>
      </p:sp>
      <p:sp>
        <p:nvSpPr>
          <p:cNvPr id="10" name="Espace réservé du numéro de diapositive 9"/>
          <p:cNvSpPr>
            <a:spLocks noGrp="1"/>
          </p:cNvSpPr>
          <p:nvPr>
            <p:ph type="sldNum" sz="quarter" idx="12"/>
          </p:nvPr>
        </p:nvSpPr>
        <p:spPr>
          <a:xfrm>
            <a:off x="8982125" y="6447887"/>
            <a:ext cx="2743200" cy="365125"/>
          </a:xfrm>
        </p:spPr>
        <p:txBody>
          <a:bodyPr/>
          <a:lstStyle/>
          <a:p>
            <a:fld id="{5617A160-9ED5-C34D-B622-5F67C902EDED}" type="slidenum">
              <a:rPr lang="fr-FR" smtClean="0"/>
              <a:t>5</a:t>
            </a:fld>
            <a:endParaRPr lang="fr-FR" dirty="0"/>
          </a:p>
        </p:txBody>
      </p:sp>
      <p:sp>
        <p:nvSpPr>
          <p:cNvPr id="6" name="ZoneTexte 5"/>
          <p:cNvSpPr txBox="1"/>
          <p:nvPr/>
        </p:nvSpPr>
        <p:spPr>
          <a:xfrm>
            <a:off x="294982" y="767649"/>
            <a:ext cx="11602035" cy="1938992"/>
          </a:xfrm>
          <a:prstGeom prst="rect">
            <a:avLst/>
          </a:prstGeom>
          <a:noFill/>
        </p:spPr>
        <p:txBody>
          <a:bodyPr wrap="square" rtlCol="0">
            <a:spAutoFit/>
          </a:bodyPr>
          <a:lstStyle/>
          <a:p>
            <a:pPr>
              <a:buClr>
                <a:srgbClr val="129A7E"/>
              </a:buClr>
            </a:pPr>
            <a:r>
              <a:rPr lang="fr-FR" sz="2400" i="1" dirty="0">
                <a:solidFill>
                  <a:srgbClr val="129A7E"/>
                </a:solidFill>
              </a:rPr>
              <a:t>Assureur retenu : </a:t>
            </a:r>
            <a:r>
              <a:rPr lang="fr-FR" sz="2400" i="1" dirty="0">
                <a:solidFill>
                  <a:srgbClr val="FF0000"/>
                </a:solidFill>
              </a:rPr>
              <a:t>TERRITORIA MUTUELLE</a:t>
            </a:r>
          </a:p>
          <a:p>
            <a:pPr>
              <a:buClr>
                <a:srgbClr val="129A7E"/>
              </a:buClr>
            </a:pPr>
            <a:endParaRPr lang="fr-FR" sz="2400" i="1" dirty="0">
              <a:solidFill>
                <a:srgbClr val="129A7E"/>
              </a:solidFill>
            </a:endParaRPr>
          </a:p>
          <a:p>
            <a:pPr>
              <a:buClr>
                <a:srgbClr val="129A7E"/>
              </a:buClr>
            </a:pPr>
            <a:endParaRPr lang="fr-FR" sz="2400" i="1" dirty="0">
              <a:solidFill>
                <a:srgbClr val="129A7E"/>
              </a:solidFill>
            </a:endParaRPr>
          </a:p>
          <a:p>
            <a:pPr>
              <a:buClr>
                <a:srgbClr val="129A7E"/>
              </a:buClr>
            </a:pPr>
            <a:endParaRPr lang="fr-FR" sz="2400" i="1" dirty="0">
              <a:solidFill>
                <a:srgbClr val="129A7E"/>
              </a:solidFill>
            </a:endParaRPr>
          </a:p>
          <a:p>
            <a:pPr>
              <a:buClr>
                <a:srgbClr val="129A7E"/>
              </a:buClr>
            </a:pPr>
            <a:endParaRPr lang="fr-FR" sz="2400" i="1" dirty="0">
              <a:solidFill>
                <a:srgbClr val="129A7E"/>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518416096"/>
              </p:ext>
            </p:extLst>
          </p:nvPr>
        </p:nvGraphicFramePr>
        <p:xfrm>
          <a:off x="956441" y="1642281"/>
          <a:ext cx="9816662" cy="2408522"/>
        </p:xfrm>
        <a:graphic>
          <a:graphicData uri="http://schemas.openxmlformats.org/drawingml/2006/table">
            <a:tbl>
              <a:tblPr firstRow="1" firstCol="1" bandRow="1">
                <a:tableStyleId>{5C22544A-7EE6-4342-B048-85BDC9FD1C3A}</a:tableStyleId>
              </a:tblPr>
              <a:tblGrid>
                <a:gridCol w="4908331">
                  <a:extLst>
                    <a:ext uri="{9D8B030D-6E8A-4147-A177-3AD203B41FA5}">
                      <a16:colId xmlns:a16="http://schemas.microsoft.com/office/drawing/2014/main" val="3289754462"/>
                    </a:ext>
                  </a:extLst>
                </a:gridCol>
                <a:gridCol w="4908331">
                  <a:extLst>
                    <a:ext uri="{9D8B030D-6E8A-4147-A177-3AD203B41FA5}">
                      <a16:colId xmlns:a16="http://schemas.microsoft.com/office/drawing/2014/main" val="3005170987"/>
                    </a:ext>
                  </a:extLst>
                </a:gridCol>
              </a:tblGrid>
              <a:tr h="1040522">
                <a:tc>
                  <a:txBody>
                    <a:bodyPr/>
                    <a:lstStyle/>
                    <a:p>
                      <a:pPr>
                        <a:lnSpc>
                          <a:spcPct val="107000"/>
                        </a:lnSpc>
                        <a:spcAft>
                          <a:spcPts val="0"/>
                        </a:spcAft>
                      </a:pPr>
                      <a:r>
                        <a:rPr lang="fr-FR" sz="1600" dirty="0">
                          <a:solidFill>
                            <a:schemeClr val="tx1"/>
                          </a:solidFill>
                          <a:effectLst/>
                          <a:latin typeface="Arial" panose="020B0604020202020204" pitchFamily="34" charset="0"/>
                          <a:cs typeface="Arial" panose="020B0604020202020204" pitchFamily="34" charset="0"/>
                        </a:rPr>
                        <a:t> </a:t>
                      </a:r>
                      <a:endParaRPr lang="fr-FR"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2000" dirty="0">
                          <a:solidFill>
                            <a:schemeClr val="tx1"/>
                          </a:solidFill>
                          <a:effectLst/>
                          <a:latin typeface="Arial" panose="020B0604020202020204" pitchFamily="34" charset="0"/>
                          <a:cs typeface="Arial" panose="020B0604020202020204" pitchFamily="34" charset="0"/>
                        </a:rPr>
                        <a:t>Taux de cotisation </a:t>
                      </a:r>
                    </a:p>
                    <a:p>
                      <a:pPr>
                        <a:lnSpc>
                          <a:spcPct val="107000"/>
                        </a:lnSpc>
                        <a:spcAft>
                          <a:spcPts val="0"/>
                        </a:spcAft>
                      </a:pPr>
                      <a:r>
                        <a:rPr lang="fr-FR" sz="1800" b="0" dirty="0">
                          <a:solidFill>
                            <a:schemeClr val="tx1"/>
                          </a:solidFill>
                          <a:effectLst/>
                          <a:latin typeface="Arial" panose="020B0604020202020204" pitchFamily="34" charset="0"/>
                          <a:cs typeface="Arial" panose="020B0604020202020204" pitchFamily="34" charset="0"/>
                        </a:rPr>
                        <a:t>% du revenu brut comprenant le traitement indiciaire (+ NBI) et le régime indemnitaire </a:t>
                      </a:r>
                      <a:endParaRPr lang="fr-FR"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7195052"/>
                  </a:ext>
                </a:extLst>
              </a:tr>
              <a:tr h="684000">
                <a:tc>
                  <a:txBody>
                    <a:bodyPr/>
                    <a:lstStyle/>
                    <a:p>
                      <a:pPr algn="ctr">
                        <a:lnSpc>
                          <a:spcPct val="107000"/>
                        </a:lnSpc>
                        <a:spcAft>
                          <a:spcPts val="0"/>
                        </a:spcAft>
                      </a:pPr>
                      <a:r>
                        <a:rPr lang="fr-FR" sz="2400" b="1" dirty="0">
                          <a:solidFill>
                            <a:schemeClr val="tx1"/>
                          </a:solidFill>
                          <a:effectLst/>
                          <a:latin typeface="Arial" panose="020B0604020202020204" pitchFamily="34" charset="0"/>
                          <a:cs typeface="Arial" panose="020B0604020202020204" pitchFamily="34" charset="0"/>
                        </a:rPr>
                        <a:t>90 %</a:t>
                      </a:r>
                      <a:endParaRPr lang="fr-FR" sz="2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1,30</a:t>
                      </a:r>
                      <a:r>
                        <a:rPr lang="fr-FR" sz="2400" b="1" baseline="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4050729"/>
                  </a:ext>
                </a:extLst>
              </a:tr>
              <a:tr h="684000">
                <a:tc>
                  <a:txBody>
                    <a:bodyPr/>
                    <a:lstStyle/>
                    <a:p>
                      <a:pPr algn="ctr">
                        <a:lnSpc>
                          <a:spcPct val="107000"/>
                        </a:lnSpc>
                        <a:spcAft>
                          <a:spcPts val="0"/>
                        </a:spcAft>
                      </a:pPr>
                      <a:r>
                        <a:rPr lang="fr-FR" sz="2400" b="1" dirty="0">
                          <a:solidFill>
                            <a:schemeClr val="tx1"/>
                          </a:solidFill>
                          <a:effectLst/>
                          <a:latin typeface="Arial" panose="020B0604020202020204" pitchFamily="34" charset="0"/>
                          <a:cs typeface="Arial" panose="020B0604020202020204" pitchFamily="34" charset="0"/>
                        </a:rPr>
                        <a:t>95 %</a:t>
                      </a:r>
                      <a:endParaRPr lang="fr-FR" sz="2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1,50</a:t>
                      </a:r>
                      <a:r>
                        <a:rPr lang="fr-FR" sz="2400" b="1" baseline="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fr-FR"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92466"/>
                  </a:ext>
                </a:extLst>
              </a:tr>
            </a:tbl>
          </a:graphicData>
        </a:graphic>
      </p:graphicFrame>
      <p:sp>
        <p:nvSpPr>
          <p:cNvPr id="7" name="Rectangle 6"/>
          <p:cNvSpPr/>
          <p:nvPr/>
        </p:nvSpPr>
        <p:spPr>
          <a:xfrm>
            <a:off x="683172" y="4714813"/>
            <a:ext cx="10710042" cy="830997"/>
          </a:xfrm>
          <a:prstGeom prst="rect">
            <a:avLst/>
          </a:prstGeom>
        </p:spPr>
        <p:txBody>
          <a:bodyPr wrap="square">
            <a:spAutoFit/>
          </a:bodyPr>
          <a:lstStyle/>
          <a:p>
            <a:r>
              <a:rPr lang="fr-FR" sz="2400" dirty="0"/>
              <a:t>Vous avez à choisir entre ces 2 niveaux de garanties de maintien du revenu net de vos agents en en cas d’incapacité temporaire de travail ou d’invalidité</a:t>
            </a:r>
          </a:p>
        </p:txBody>
      </p:sp>
    </p:spTree>
    <p:extLst>
      <p:ext uri="{BB962C8B-B14F-4D97-AF65-F5344CB8AC3E}">
        <p14:creationId xmlns:p14="http://schemas.microsoft.com/office/powerpoint/2010/main" val="78401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3872B1-F8E9-D441-A10D-731020070A48}"/>
              </a:ext>
            </a:extLst>
          </p:cNvPr>
          <p:cNvSpPr/>
          <p:nvPr/>
        </p:nvSpPr>
        <p:spPr>
          <a:xfrm>
            <a:off x="0" y="6391372"/>
            <a:ext cx="12192000" cy="466627"/>
          </a:xfrm>
          <a:prstGeom prst="rect">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cercle, Graphique&#10;&#10;Description générée automatiquement">
            <a:extLst>
              <a:ext uri="{FF2B5EF4-FFF2-40B4-BE49-F238E27FC236}">
                <a16:creationId xmlns:a16="http://schemas.microsoft.com/office/drawing/2014/main" id="{432DB3EC-7E97-DF43-8D41-4B0DD2D45402}"/>
              </a:ext>
            </a:extLst>
          </p:cNvPr>
          <p:cNvPicPr>
            <a:picLocks noChangeAspect="1"/>
          </p:cNvPicPr>
          <p:nvPr/>
        </p:nvPicPr>
        <p:blipFill>
          <a:blip r:embed="rId3">
            <a:alphaModFix amt="20000"/>
          </a:blip>
          <a:stretch>
            <a:fillRect/>
          </a:stretch>
        </p:blipFill>
        <p:spPr>
          <a:xfrm>
            <a:off x="10699165" y="5878287"/>
            <a:ext cx="891020" cy="953590"/>
          </a:xfrm>
          <a:prstGeom prst="rect">
            <a:avLst/>
          </a:prstGeom>
          <a:effectLst>
            <a:glow>
              <a:schemeClr val="accent1"/>
            </a:glow>
          </a:effectLst>
          <a:scene3d>
            <a:camera prst="orthographicFront"/>
            <a:lightRig rig="threePt" dir="t">
              <a:rot lat="0" lon="0" rev="0"/>
            </a:lightRig>
          </a:scene3d>
        </p:spPr>
      </p:pic>
      <p:sp>
        <p:nvSpPr>
          <p:cNvPr id="8" name="ZoneTexte 7">
            <a:extLst>
              <a:ext uri="{FF2B5EF4-FFF2-40B4-BE49-F238E27FC236}">
                <a16:creationId xmlns:a16="http://schemas.microsoft.com/office/drawing/2014/main" id="{F75095C4-5891-1E43-A905-D25E1F12F1C3}"/>
              </a:ext>
            </a:extLst>
          </p:cNvPr>
          <p:cNvSpPr txBox="1"/>
          <p:nvPr/>
        </p:nvSpPr>
        <p:spPr>
          <a:xfrm>
            <a:off x="202478" y="166082"/>
            <a:ext cx="9644743" cy="461665"/>
          </a:xfrm>
          <a:prstGeom prst="rect">
            <a:avLst/>
          </a:prstGeom>
          <a:noFill/>
        </p:spPr>
        <p:txBody>
          <a:bodyPr wrap="square" rtlCol="0">
            <a:spAutoFit/>
          </a:bodyPr>
          <a:lstStyle/>
          <a:p>
            <a:r>
              <a:rPr lang="fr-FR" sz="2400" b="1" dirty="0">
                <a:solidFill>
                  <a:srgbClr val="142C46"/>
                </a:solidFill>
                <a:latin typeface="Museo Sans 900" panose="02000000000000000000" pitchFamily="2" charset="77"/>
              </a:rPr>
              <a:t>Les options à adhésion facultative des agents </a:t>
            </a:r>
          </a:p>
        </p:txBody>
      </p:sp>
      <p:cxnSp>
        <p:nvCxnSpPr>
          <p:cNvPr id="9" name="Connecteur droit 8">
            <a:extLst>
              <a:ext uri="{FF2B5EF4-FFF2-40B4-BE49-F238E27FC236}">
                <a16:creationId xmlns:a16="http://schemas.microsoft.com/office/drawing/2014/main" id="{200F0472-34C9-1740-87BA-7CEE5CDCF94A}"/>
              </a:ext>
            </a:extLst>
          </p:cNvPr>
          <p:cNvCxnSpPr>
            <a:cxnSpLocks/>
          </p:cNvCxnSpPr>
          <p:nvPr/>
        </p:nvCxnSpPr>
        <p:spPr>
          <a:xfrm>
            <a:off x="202478" y="627747"/>
            <a:ext cx="11606345" cy="0"/>
          </a:xfrm>
          <a:prstGeom prst="line">
            <a:avLst/>
          </a:prstGeom>
          <a:ln>
            <a:solidFill>
              <a:srgbClr val="142C46"/>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p:cNvSpPr>
            <a:spLocks noGrp="1"/>
          </p:cNvSpPr>
          <p:nvPr>
            <p:ph type="dt" sz="half" idx="10"/>
          </p:nvPr>
        </p:nvSpPr>
        <p:spPr/>
        <p:txBody>
          <a:bodyPr/>
          <a:lstStyle/>
          <a:p>
            <a:fld id="{8C683001-1085-49E3-9CD0-E05144360FD1}" type="datetime1">
              <a:rPr lang="fr-FR" smtClean="0"/>
              <a:t>24/07/2024</a:t>
            </a:fld>
            <a:endParaRPr lang="fr-FR"/>
          </a:p>
        </p:txBody>
      </p:sp>
      <p:sp>
        <p:nvSpPr>
          <p:cNvPr id="10" name="Espace réservé du numéro de diapositive 9"/>
          <p:cNvSpPr>
            <a:spLocks noGrp="1"/>
          </p:cNvSpPr>
          <p:nvPr>
            <p:ph type="sldNum" sz="quarter" idx="12"/>
          </p:nvPr>
        </p:nvSpPr>
        <p:spPr>
          <a:xfrm>
            <a:off x="8982125" y="6447887"/>
            <a:ext cx="2743200" cy="365125"/>
          </a:xfrm>
        </p:spPr>
        <p:txBody>
          <a:bodyPr/>
          <a:lstStyle/>
          <a:p>
            <a:fld id="{5617A160-9ED5-C34D-B622-5F67C902EDED}" type="slidenum">
              <a:rPr lang="fr-FR" smtClean="0"/>
              <a:t>6</a:t>
            </a:fld>
            <a:endParaRPr lang="fr-FR" dirty="0"/>
          </a:p>
        </p:txBody>
      </p:sp>
      <p:sp>
        <p:nvSpPr>
          <p:cNvPr id="6" name="ZoneTexte 5"/>
          <p:cNvSpPr txBox="1"/>
          <p:nvPr/>
        </p:nvSpPr>
        <p:spPr>
          <a:xfrm>
            <a:off x="294982" y="767649"/>
            <a:ext cx="11602035" cy="1200329"/>
          </a:xfrm>
          <a:prstGeom prst="rect">
            <a:avLst/>
          </a:prstGeom>
          <a:noFill/>
        </p:spPr>
        <p:txBody>
          <a:bodyPr wrap="square" rtlCol="0">
            <a:spAutoFit/>
          </a:bodyPr>
          <a:lstStyle/>
          <a:p>
            <a:pPr>
              <a:buClr>
                <a:srgbClr val="129A7E"/>
              </a:buClr>
            </a:pPr>
            <a:r>
              <a:rPr lang="fr-FR" sz="2400" i="1" dirty="0">
                <a:solidFill>
                  <a:srgbClr val="129A7E"/>
                </a:solidFill>
              </a:rPr>
              <a:t>Assureur retenu : </a:t>
            </a:r>
            <a:r>
              <a:rPr lang="fr-FR" sz="2400" i="1" dirty="0">
                <a:solidFill>
                  <a:srgbClr val="FF0000"/>
                </a:solidFill>
              </a:rPr>
              <a:t>TERRITORIA MUTUELLE</a:t>
            </a:r>
          </a:p>
          <a:p>
            <a:pPr>
              <a:buClr>
                <a:srgbClr val="129A7E"/>
              </a:buClr>
            </a:pPr>
            <a:endParaRPr lang="fr-FR" sz="2400" i="1" dirty="0">
              <a:solidFill>
                <a:srgbClr val="FF0000"/>
              </a:solidFill>
            </a:endParaRPr>
          </a:p>
          <a:p>
            <a:pPr>
              <a:buClr>
                <a:srgbClr val="129A7E"/>
              </a:buClr>
            </a:pPr>
            <a:endParaRPr lang="fr-FR" sz="2400" i="1" dirty="0">
              <a:solidFill>
                <a:srgbClr val="129A7E"/>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209688051"/>
              </p:ext>
            </p:extLst>
          </p:nvPr>
        </p:nvGraphicFramePr>
        <p:xfrm>
          <a:off x="420415" y="1598645"/>
          <a:ext cx="11476604" cy="3468189"/>
        </p:xfrm>
        <a:graphic>
          <a:graphicData uri="http://schemas.openxmlformats.org/drawingml/2006/table">
            <a:tbl>
              <a:tblPr firstRow="1" firstCol="1" bandRow="1"/>
              <a:tblGrid>
                <a:gridCol w="6642537">
                  <a:extLst>
                    <a:ext uri="{9D8B030D-6E8A-4147-A177-3AD203B41FA5}">
                      <a16:colId xmlns:a16="http://schemas.microsoft.com/office/drawing/2014/main" val="3572479530"/>
                    </a:ext>
                  </a:extLst>
                </a:gridCol>
                <a:gridCol w="2490876">
                  <a:extLst>
                    <a:ext uri="{9D8B030D-6E8A-4147-A177-3AD203B41FA5}">
                      <a16:colId xmlns:a16="http://schemas.microsoft.com/office/drawing/2014/main" val="3717083567"/>
                    </a:ext>
                  </a:extLst>
                </a:gridCol>
                <a:gridCol w="2343191">
                  <a:extLst>
                    <a:ext uri="{9D8B030D-6E8A-4147-A177-3AD203B41FA5}">
                      <a16:colId xmlns:a16="http://schemas.microsoft.com/office/drawing/2014/main" val="336636229"/>
                    </a:ext>
                  </a:extLst>
                </a:gridCol>
              </a:tblGrid>
              <a:tr h="342557">
                <a:tc>
                  <a:txBody>
                    <a:bodyPr/>
                    <a:lstStyle/>
                    <a:p>
                      <a:pPr algn="ctr">
                        <a:lnSpc>
                          <a:spcPct val="107000"/>
                        </a:lnSpc>
                        <a:spcAft>
                          <a:spcPts val="0"/>
                        </a:spcAft>
                      </a:pPr>
                      <a:r>
                        <a:rPr lang="fr-FR" sz="1800" b="1" dirty="0">
                          <a:effectLst/>
                          <a:latin typeface="+mn-lt"/>
                          <a:ea typeface="Calibri" panose="020F0502020204030204" pitchFamily="34" charset="0"/>
                          <a:cs typeface="Times New Roman" panose="02020603050405020304" pitchFamily="18" charset="0"/>
                        </a:rPr>
                        <a:t> </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2000" b="1" dirty="0">
                          <a:effectLst/>
                          <a:latin typeface="+mn-lt"/>
                          <a:ea typeface="Calibri" panose="020F0502020204030204" pitchFamily="34" charset="0"/>
                          <a:cs typeface="Times New Roman" panose="02020603050405020304" pitchFamily="18" charset="0"/>
                        </a:rPr>
                        <a:t>Taux de cotisation</a:t>
                      </a:r>
                      <a:endParaRPr lang="fr-FR"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525816266"/>
                  </a:ext>
                </a:extLst>
              </a:tr>
              <a:tr h="734209">
                <a:tc>
                  <a:txBody>
                    <a:bodyPr/>
                    <a:lstStyle/>
                    <a:p>
                      <a:pPr>
                        <a:lnSpc>
                          <a:spcPct val="107000"/>
                        </a:lnSpc>
                        <a:spcAft>
                          <a:spcPts val="0"/>
                        </a:spcAft>
                      </a:pPr>
                      <a:r>
                        <a:rPr lang="fr-FR" sz="2400" b="1" dirty="0">
                          <a:effectLst/>
                          <a:latin typeface="+mn-lt"/>
                          <a:ea typeface="Calibri" panose="020F0502020204030204" pitchFamily="34" charset="0"/>
                          <a:cs typeface="Times New Roman" panose="02020603050405020304" pitchFamily="18" charset="0"/>
                        </a:rPr>
                        <a:t>Décès</a:t>
                      </a:r>
                      <a:endParaRPr lang="fr-FR"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fr-FR" sz="2000" dirty="0">
                          <a:effectLst/>
                          <a:latin typeface="+mn-lt"/>
                          <a:ea typeface="Calibri" panose="020F0502020204030204" pitchFamily="34" charset="0"/>
                          <a:cs typeface="Times New Roman" panose="02020603050405020304" pitchFamily="18" charset="0"/>
                        </a:rPr>
                        <a:t>Garantie en capital équivalente à 50% du salaire annuel brut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2400" b="1" dirty="0">
                          <a:solidFill>
                            <a:srgbClr val="FF0000"/>
                          </a:solidFill>
                          <a:effectLst/>
                          <a:latin typeface="+mn-lt"/>
                          <a:ea typeface="Calibri" panose="020F0502020204030204" pitchFamily="34" charset="0"/>
                          <a:cs typeface="Times New Roman" panose="02020603050405020304" pitchFamily="18" charset="0"/>
                        </a:rPr>
                        <a:t>0,22 %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927767940"/>
                  </a:ext>
                </a:extLst>
              </a:tr>
              <a:tr h="741185">
                <a:tc>
                  <a:txBody>
                    <a:bodyPr/>
                    <a:lstStyle/>
                    <a:p>
                      <a:pPr>
                        <a:lnSpc>
                          <a:spcPct val="107000"/>
                        </a:lnSpc>
                        <a:spcAft>
                          <a:spcPts val="0"/>
                        </a:spcAft>
                      </a:pPr>
                      <a:r>
                        <a:rPr lang="fr-FR" sz="2400" b="1" dirty="0">
                          <a:effectLst/>
                          <a:latin typeface="+mn-lt"/>
                          <a:ea typeface="Calibri" panose="020F0502020204030204" pitchFamily="34" charset="0"/>
                          <a:cs typeface="Times New Roman" panose="02020603050405020304" pitchFamily="18" charset="0"/>
                        </a:rPr>
                        <a:t>Perte de retraite consécutive à une invalidité</a:t>
                      </a:r>
                      <a:endParaRPr lang="fr-FR"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fr-FR" sz="1800" dirty="0">
                          <a:effectLst/>
                          <a:latin typeface="+mn-lt"/>
                          <a:ea typeface="Calibri" panose="020F0502020204030204" pitchFamily="34" charset="0"/>
                          <a:cs typeface="Times New Roman" panose="02020603050405020304" pitchFamily="18" charset="0"/>
                        </a:rPr>
                        <a:t>Versement sous forme de capital forfaitaire de 20 000 €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2400" b="1" dirty="0">
                          <a:solidFill>
                            <a:srgbClr val="FF0000"/>
                          </a:solidFill>
                          <a:effectLst/>
                          <a:latin typeface="+mn-lt"/>
                          <a:ea typeface="Calibri" panose="020F0502020204030204" pitchFamily="34" charset="0"/>
                          <a:cs typeface="Times New Roman" panose="02020603050405020304" pitchFamily="18" charset="0"/>
                        </a:rPr>
                        <a:t>0,63 %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0591445"/>
                  </a:ext>
                </a:extLst>
              </a:tr>
              <a:tr h="347717">
                <a:tc rowSpan="3">
                  <a:txBody>
                    <a:bodyPr/>
                    <a:lstStyle/>
                    <a:p>
                      <a:pPr>
                        <a:lnSpc>
                          <a:spcPct val="107000"/>
                        </a:lnSpc>
                        <a:spcAft>
                          <a:spcPts val="0"/>
                        </a:spcAft>
                      </a:pPr>
                      <a:r>
                        <a:rPr lang="fr-FR" sz="2400" b="1" dirty="0">
                          <a:effectLst/>
                          <a:latin typeface="+mn-lt"/>
                          <a:ea typeface="Calibri" panose="020F0502020204030204" pitchFamily="34" charset="0"/>
                          <a:cs typeface="Times New Roman" panose="02020603050405020304" pitchFamily="18" charset="0"/>
                        </a:rPr>
                        <a:t>Maintien du régime indemnitaire</a:t>
                      </a:r>
                      <a:endParaRPr lang="fr-FR"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fr-FR" sz="2000" dirty="0">
                          <a:effectLst/>
                          <a:latin typeface="+mn-lt"/>
                          <a:ea typeface="Calibri" panose="020F0502020204030204" pitchFamily="34" charset="0"/>
                          <a:cs typeface="Times New Roman" panose="02020603050405020304" pitchFamily="18" charset="0"/>
                        </a:rPr>
                        <a:t>Maintien du régime indemnitaire (RI) en période à plein traitement en congé longue maladie (CLM), congé longue durée (CLD) ou maladie grave au 1</a:t>
                      </a:r>
                      <a:r>
                        <a:rPr lang="fr-FR" sz="2000" baseline="30000" dirty="0">
                          <a:effectLst/>
                          <a:latin typeface="+mn-lt"/>
                          <a:ea typeface="Calibri" panose="020F0502020204030204" pitchFamily="34" charset="0"/>
                          <a:cs typeface="Times New Roman" panose="02020603050405020304" pitchFamily="18" charset="0"/>
                        </a:rPr>
                        <a:t>er</a:t>
                      </a:r>
                      <a:r>
                        <a:rPr lang="fr-FR" sz="2000" dirty="0">
                          <a:effectLst/>
                          <a:latin typeface="+mn-lt"/>
                          <a:ea typeface="Calibri" panose="020F0502020204030204" pitchFamily="34" charset="0"/>
                          <a:cs typeface="Times New Roman" panose="02020603050405020304" pitchFamily="18" charset="0"/>
                        </a:rPr>
                        <a:t> jour d’arrêt </a:t>
                      </a:r>
                    </a:p>
                    <a:p>
                      <a:pPr>
                        <a:lnSpc>
                          <a:spcPct val="107000"/>
                        </a:lnSpc>
                        <a:spcAft>
                          <a:spcPts val="0"/>
                        </a:spcAft>
                      </a:pPr>
                      <a:r>
                        <a:rPr lang="fr-FR" sz="1800" b="1" dirty="0">
                          <a:effectLst/>
                          <a:latin typeface="+mn-lt"/>
                          <a:ea typeface="Calibri" panose="020F0502020204030204" pitchFamily="34" charset="0"/>
                          <a:cs typeface="Times New Roman" panose="02020603050405020304" pitchFamily="18" charset="0"/>
                        </a:rPr>
                        <a:t> </a:t>
                      </a:r>
                      <a:endParaRPr lang="fr-FR"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Bef>
                          <a:spcPts val="600"/>
                        </a:spcBef>
                        <a:spcAft>
                          <a:spcPts val="600"/>
                        </a:spcAft>
                      </a:pPr>
                      <a:r>
                        <a:rPr lang="fr-FR" sz="2000" kern="1200" dirty="0">
                          <a:solidFill>
                            <a:srgbClr val="000000"/>
                          </a:solidFill>
                          <a:effectLst/>
                          <a:latin typeface="+mn-lt"/>
                          <a:ea typeface="Times New Roman" panose="02020603050405020304" pitchFamily="18" charset="0"/>
                          <a:cs typeface="Times New Roman" panose="02020603050405020304" pitchFamily="18" charset="0"/>
                        </a:rPr>
                        <a:t>Selon la garantie</a:t>
                      </a:r>
                      <a:r>
                        <a:rPr lang="fr-FR" sz="2000" kern="1200" baseline="0" dirty="0">
                          <a:solidFill>
                            <a:srgbClr val="000000"/>
                          </a:solidFill>
                          <a:effectLst/>
                          <a:latin typeface="+mn-lt"/>
                          <a:ea typeface="Times New Roman" panose="02020603050405020304" pitchFamily="18" charset="0"/>
                          <a:cs typeface="Times New Roman" panose="02020603050405020304" pitchFamily="18" charset="0"/>
                        </a:rPr>
                        <a:t> </a:t>
                      </a:r>
                      <a:r>
                        <a:rPr lang="fr-FR" sz="2000" kern="1200" dirty="0">
                          <a:solidFill>
                            <a:srgbClr val="000000"/>
                          </a:solidFill>
                          <a:effectLst/>
                          <a:latin typeface="+mn-lt"/>
                          <a:ea typeface="Times New Roman" panose="02020603050405020304" pitchFamily="18" charset="0"/>
                          <a:cs typeface="Times New Roman" panose="02020603050405020304" pitchFamily="18" charset="0"/>
                        </a:rPr>
                        <a:t>de base choisie</a:t>
                      </a:r>
                      <a:endParaRPr lang="fr-FR" sz="2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3042356841"/>
                  </a:ext>
                </a:extLst>
              </a:tr>
              <a:tr h="681563">
                <a:tc vMerge="1">
                  <a:txBody>
                    <a:bodyPr/>
                    <a:lstStyle/>
                    <a:p>
                      <a:endParaRPr lang="fr-FR"/>
                    </a:p>
                  </a:txBody>
                  <a:tcPr/>
                </a:tc>
                <a:tc>
                  <a:txBody>
                    <a:bodyPr/>
                    <a:lstStyle/>
                    <a:p>
                      <a:pPr algn="ctr">
                        <a:lnSpc>
                          <a:spcPct val="107000"/>
                        </a:lnSpc>
                        <a:spcAft>
                          <a:spcPts val="0"/>
                        </a:spcAft>
                      </a:pPr>
                      <a:r>
                        <a:rPr lang="fr-FR" sz="2400" b="1" dirty="0">
                          <a:effectLst/>
                          <a:latin typeface="+mn-lt"/>
                          <a:ea typeface="Calibri" panose="020F0502020204030204" pitchFamily="34" charset="0"/>
                          <a:cs typeface="Times New Roman" panose="02020603050405020304" pitchFamily="18" charset="0"/>
                        </a:rPr>
                        <a:t>90 %</a:t>
                      </a: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Aft>
                          <a:spcPts val="0"/>
                        </a:spcAft>
                      </a:pPr>
                      <a:r>
                        <a:rPr lang="fr-FR" sz="2400" b="1" dirty="0">
                          <a:solidFill>
                            <a:srgbClr val="FF0000"/>
                          </a:solidFill>
                          <a:effectLst/>
                          <a:latin typeface="+mn-lt"/>
                          <a:ea typeface="Calibri" panose="020F0502020204030204" pitchFamily="34" charset="0"/>
                          <a:cs typeface="Times New Roman" panose="02020603050405020304" pitchFamily="18" charset="0"/>
                        </a:rPr>
                        <a:t>0,17 %</a:t>
                      </a: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731007"/>
                  </a:ext>
                </a:extLst>
              </a:tr>
              <a:tr h="0">
                <a:tc vMerge="1">
                  <a:txBody>
                    <a:bodyPr/>
                    <a:lstStyle/>
                    <a:p>
                      <a:endParaRPr lang="fr-FR"/>
                    </a:p>
                  </a:txBody>
                  <a:tcPr/>
                </a:tc>
                <a:tc>
                  <a:txBody>
                    <a:bodyPr/>
                    <a:lstStyle/>
                    <a:p>
                      <a:pPr algn="ctr">
                        <a:lnSpc>
                          <a:spcPct val="107000"/>
                        </a:lnSpc>
                        <a:spcAft>
                          <a:spcPts val="0"/>
                        </a:spcAft>
                      </a:pPr>
                      <a:r>
                        <a:rPr lang="fr-FR" sz="2400" b="1" kern="1200" dirty="0">
                          <a:solidFill>
                            <a:srgbClr val="000000"/>
                          </a:solidFill>
                          <a:effectLst/>
                          <a:latin typeface="+mn-lt"/>
                          <a:ea typeface="Times New Roman" panose="02020603050405020304" pitchFamily="18" charset="0"/>
                          <a:cs typeface="Times New Roman" panose="02020603050405020304" pitchFamily="18" charset="0"/>
                        </a:rPr>
                        <a:t>95 %</a:t>
                      </a:r>
                      <a:endParaRPr lang="fr-FR" sz="24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400" b="1" dirty="0">
                          <a:solidFill>
                            <a:srgbClr val="FF0000"/>
                          </a:solidFill>
                          <a:effectLst/>
                          <a:latin typeface="+mn-lt"/>
                          <a:ea typeface="Calibri" panose="020F0502020204030204" pitchFamily="34" charset="0"/>
                          <a:cs typeface="Times New Roman" panose="02020603050405020304" pitchFamily="18" charset="0"/>
                        </a:rPr>
                        <a:t>0,18 %</a:t>
                      </a:r>
                    </a:p>
                  </a:txBody>
                  <a:tcPr marL="68580" marR="68580" marT="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293302"/>
                  </a:ext>
                </a:extLst>
              </a:tr>
            </a:tbl>
          </a:graphicData>
        </a:graphic>
      </p:graphicFrame>
    </p:spTree>
    <p:extLst>
      <p:ext uri="{BB962C8B-B14F-4D97-AF65-F5344CB8AC3E}">
        <p14:creationId xmlns:p14="http://schemas.microsoft.com/office/powerpoint/2010/main" val="3294296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3872B1-F8E9-D441-A10D-731020070A48}"/>
              </a:ext>
            </a:extLst>
          </p:cNvPr>
          <p:cNvSpPr/>
          <p:nvPr/>
        </p:nvSpPr>
        <p:spPr>
          <a:xfrm>
            <a:off x="0" y="6391372"/>
            <a:ext cx="12192000" cy="466627"/>
          </a:xfrm>
          <a:prstGeom prst="rect">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cercle, Graphique&#10;&#10;Description générée automatiquement">
            <a:extLst>
              <a:ext uri="{FF2B5EF4-FFF2-40B4-BE49-F238E27FC236}">
                <a16:creationId xmlns:a16="http://schemas.microsoft.com/office/drawing/2014/main" id="{432DB3EC-7E97-DF43-8D41-4B0DD2D45402}"/>
              </a:ext>
            </a:extLst>
          </p:cNvPr>
          <p:cNvPicPr>
            <a:picLocks noChangeAspect="1"/>
          </p:cNvPicPr>
          <p:nvPr/>
        </p:nvPicPr>
        <p:blipFill>
          <a:blip r:embed="rId3">
            <a:alphaModFix amt="20000"/>
          </a:blip>
          <a:stretch>
            <a:fillRect/>
          </a:stretch>
        </p:blipFill>
        <p:spPr>
          <a:xfrm>
            <a:off x="10699165" y="5878287"/>
            <a:ext cx="891020" cy="953590"/>
          </a:xfrm>
          <a:prstGeom prst="rect">
            <a:avLst/>
          </a:prstGeom>
          <a:effectLst>
            <a:glow>
              <a:schemeClr val="accent1"/>
            </a:glow>
          </a:effectLst>
          <a:scene3d>
            <a:camera prst="orthographicFront"/>
            <a:lightRig rig="threePt" dir="t">
              <a:rot lat="0" lon="0" rev="0"/>
            </a:lightRig>
          </a:scene3d>
        </p:spPr>
      </p:pic>
      <p:sp>
        <p:nvSpPr>
          <p:cNvPr id="8" name="ZoneTexte 7">
            <a:extLst>
              <a:ext uri="{FF2B5EF4-FFF2-40B4-BE49-F238E27FC236}">
                <a16:creationId xmlns:a16="http://schemas.microsoft.com/office/drawing/2014/main" id="{F75095C4-5891-1E43-A905-D25E1F12F1C3}"/>
              </a:ext>
            </a:extLst>
          </p:cNvPr>
          <p:cNvSpPr txBox="1"/>
          <p:nvPr/>
        </p:nvSpPr>
        <p:spPr>
          <a:xfrm>
            <a:off x="202478" y="166082"/>
            <a:ext cx="10496687" cy="461665"/>
          </a:xfrm>
          <a:prstGeom prst="rect">
            <a:avLst/>
          </a:prstGeom>
          <a:noFill/>
        </p:spPr>
        <p:txBody>
          <a:bodyPr wrap="square" rtlCol="0">
            <a:spAutoFit/>
          </a:bodyPr>
          <a:lstStyle/>
          <a:p>
            <a:r>
              <a:rPr lang="fr-FR" sz="2400" b="1" dirty="0">
                <a:solidFill>
                  <a:srgbClr val="142C46"/>
                </a:solidFill>
                <a:latin typeface="Museo Sans 900" panose="02000000000000000000" pitchFamily="2" charset="77"/>
              </a:rPr>
              <a:t>Quelles décisions devez-vous prendre pour mettre en place de ces contrats  ? </a:t>
            </a:r>
          </a:p>
        </p:txBody>
      </p:sp>
      <p:cxnSp>
        <p:nvCxnSpPr>
          <p:cNvPr id="9" name="Connecteur droit 8">
            <a:extLst>
              <a:ext uri="{FF2B5EF4-FFF2-40B4-BE49-F238E27FC236}">
                <a16:creationId xmlns:a16="http://schemas.microsoft.com/office/drawing/2014/main" id="{200F0472-34C9-1740-87BA-7CEE5CDCF94A}"/>
              </a:ext>
            </a:extLst>
          </p:cNvPr>
          <p:cNvCxnSpPr>
            <a:cxnSpLocks/>
          </p:cNvCxnSpPr>
          <p:nvPr/>
        </p:nvCxnSpPr>
        <p:spPr>
          <a:xfrm>
            <a:off x="202478" y="646612"/>
            <a:ext cx="11606345" cy="0"/>
          </a:xfrm>
          <a:prstGeom prst="line">
            <a:avLst/>
          </a:prstGeom>
          <a:ln>
            <a:solidFill>
              <a:srgbClr val="142C46"/>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p:cNvSpPr>
            <a:spLocks noGrp="1"/>
          </p:cNvSpPr>
          <p:nvPr>
            <p:ph type="dt" sz="half" idx="10"/>
          </p:nvPr>
        </p:nvSpPr>
        <p:spPr/>
        <p:txBody>
          <a:bodyPr/>
          <a:lstStyle/>
          <a:p>
            <a:fld id="{8C683001-1085-49E3-9CD0-E05144360FD1}" type="datetime1">
              <a:rPr lang="fr-FR" smtClean="0"/>
              <a:t>24/07/2024</a:t>
            </a:fld>
            <a:endParaRPr lang="fr-FR"/>
          </a:p>
        </p:txBody>
      </p:sp>
      <p:sp>
        <p:nvSpPr>
          <p:cNvPr id="10" name="Espace réservé du numéro de diapositive 9"/>
          <p:cNvSpPr>
            <a:spLocks noGrp="1"/>
          </p:cNvSpPr>
          <p:nvPr>
            <p:ph type="sldNum" sz="quarter" idx="12"/>
          </p:nvPr>
        </p:nvSpPr>
        <p:spPr>
          <a:xfrm>
            <a:off x="8982125" y="6447887"/>
            <a:ext cx="2743200" cy="365125"/>
          </a:xfrm>
        </p:spPr>
        <p:txBody>
          <a:bodyPr/>
          <a:lstStyle/>
          <a:p>
            <a:fld id="{5617A160-9ED5-C34D-B622-5F67C902EDED}" type="slidenum">
              <a:rPr lang="fr-FR" smtClean="0"/>
              <a:t>7</a:t>
            </a:fld>
            <a:endParaRPr lang="fr-FR" dirty="0"/>
          </a:p>
        </p:txBody>
      </p:sp>
      <p:sp>
        <p:nvSpPr>
          <p:cNvPr id="3" name="Rectangle 2"/>
          <p:cNvSpPr/>
          <p:nvPr/>
        </p:nvSpPr>
        <p:spPr>
          <a:xfrm>
            <a:off x="452120" y="1415652"/>
            <a:ext cx="11519163" cy="3785652"/>
          </a:xfrm>
          <a:prstGeom prst="rect">
            <a:avLst/>
          </a:prstGeom>
        </p:spPr>
        <p:txBody>
          <a:bodyPr wrap="square">
            <a:spAutoFit/>
          </a:bodyPr>
          <a:lstStyle/>
          <a:p>
            <a:pPr marL="342900" indent="-342900">
              <a:buClr>
                <a:srgbClr val="129A7E"/>
              </a:buClr>
              <a:buFont typeface="Wingdings" panose="05000000000000000000" pitchFamily="2" charset="2"/>
              <a:buChar char="Ø"/>
            </a:pPr>
            <a:r>
              <a:rPr lang="fr-FR" sz="2400" dirty="0"/>
              <a:t>Confirmez l’adhésion de votre collectivité au contrat collectif de prévoyance </a:t>
            </a:r>
          </a:p>
          <a:p>
            <a:pPr>
              <a:buClr>
                <a:srgbClr val="129A7E"/>
              </a:buClr>
            </a:pPr>
            <a:endParaRPr lang="fr-FR" sz="2400" dirty="0"/>
          </a:p>
          <a:p>
            <a:pPr marL="342900" indent="-342900">
              <a:buClr>
                <a:srgbClr val="129A7E"/>
              </a:buClr>
              <a:buFont typeface="Wingdings" panose="05000000000000000000" pitchFamily="2" charset="2"/>
              <a:buChar char="Ø"/>
            </a:pPr>
            <a:r>
              <a:rPr lang="fr-FR" sz="2400" dirty="0"/>
              <a:t>Décidez du niveau de couverture pour vos agents : </a:t>
            </a:r>
            <a:br>
              <a:rPr lang="fr-FR" sz="2400" dirty="0"/>
            </a:br>
            <a:r>
              <a:rPr lang="fr-FR" sz="2400" dirty="0"/>
              <a:t>		</a:t>
            </a:r>
            <a:r>
              <a:rPr lang="fr-FR" sz="2400" b="1" dirty="0">
                <a:solidFill>
                  <a:srgbClr val="129A7E"/>
                </a:solidFill>
              </a:rPr>
              <a:t>90 % ou 95 % </a:t>
            </a:r>
            <a:r>
              <a:rPr lang="fr-FR" sz="2400" dirty="0"/>
              <a:t>de la rémunération nette (TBI + NBI + RI)</a:t>
            </a:r>
          </a:p>
          <a:p>
            <a:pPr marL="285750" indent="-285750">
              <a:buClr>
                <a:srgbClr val="129A7E"/>
              </a:buClr>
              <a:buFont typeface="Wingdings" panose="05000000000000000000" pitchFamily="2" charset="2"/>
              <a:buChar char="q"/>
            </a:pPr>
            <a:endParaRPr lang="fr-FR" sz="2400" dirty="0"/>
          </a:p>
          <a:p>
            <a:pPr marL="342900" indent="-342900">
              <a:buClr>
                <a:srgbClr val="129A7E"/>
              </a:buClr>
              <a:buFont typeface="Wingdings" panose="05000000000000000000" pitchFamily="2" charset="2"/>
              <a:buChar char="Ø"/>
            </a:pPr>
            <a:r>
              <a:rPr lang="fr-FR" sz="2400" dirty="0"/>
              <a:t>Décidez du niveau de participation de votre collectivité ou établissement public </a:t>
            </a:r>
          </a:p>
          <a:p>
            <a:pPr marL="742950" lvl="1" indent="-285750">
              <a:buClr>
                <a:srgbClr val="129A7E"/>
              </a:buClr>
              <a:buFont typeface="Wingdings" panose="05000000000000000000" pitchFamily="2" charset="2"/>
              <a:buChar char="§"/>
            </a:pPr>
            <a:r>
              <a:rPr lang="fr-FR" sz="2400" dirty="0"/>
              <a:t>En </a:t>
            </a:r>
            <a:r>
              <a:rPr lang="fr-FR" sz="2400" b="1" dirty="0">
                <a:solidFill>
                  <a:srgbClr val="129A7E"/>
                </a:solidFill>
              </a:rPr>
              <a:t>% de la cotisation </a:t>
            </a:r>
            <a:r>
              <a:rPr lang="fr-FR" sz="2400" dirty="0"/>
              <a:t>acquittée par vos agents</a:t>
            </a:r>
          </a:p>
          <a:p>
            <a:pPr marL="742950" lvl="1" indent="-285750">
              <a:buClr>
                <a:srgbClr val="129A7E"/>
              </a:buClr>
              <a:buFont typeface="Wingdings" panose="05000000000000000000" pitchFamily="2" charset="2"/>
              <a:buChar char="§"/>
            </a:pPr>
            <a:r>
              <a:rPr lang="fr-FR" sz="2400" dirty="0"/>
              <a:t>Un </a:t>
            </a:r>
            <a:r>
              <a:rPr lang="fr-FR" sz="2400" b="1" dirty="0">
                <a:solidFill>
                  <a:srgbClr val="129A7E"/>
                </a:solidFill>
              </a:rPr>
              <a:t>minimum de 50 % </a:t>
            </a:r>
            <a:r>
              <a:rPr lang="fr-FR" sz="2400" dirty="0"/>
              <a:t>de leur cotisation</a:t>
            </a:r>
          </a:p>
          <a:p>
            <a:pPr marL="742950" lvl="1" indent="-285750">
              <a:buClr>
                <a:srgbClr val="129A7E"/>
              </a:buClr>
              <a:buFont typeface="Wingdings" panose="05000000000000000000" pitchFamily="2" charset="2"/>
              <a:buChar char="§"/>
            </a:pPr>
            <a:r>
              <a:rPr lang="fr-FR" sz="2400" dirty="0"/>
              <a:t>Elle peut être </a:t>
            </a:r>
            <a:r>
              <a:rPr lang="fr-FR" sz="2400" b="1" dirty="0">
                <a:solidFill>
                  <a:srgbClr val="129A7E"/>
                </a:solidFill>
              </a:rPr>
              <a:t>modulée en fonction de leurs revenus </a:t>
            </a:r>
          </a:p>
          <a:p>
            <a:pPr lvl="1">
              <a:buClr>
                <a:srgbClr val="129A7E"/>
              </a:buClr>
            </a:pPr>
            <a:endParaRPr lang="fr-FR" sz="2400" b="1" dirty="0">
              <a:solidFill>
                <a:srgbClr val="129A7E"/>
              </a:solidFill>
            </a:endParaRPr>
          </a:p>
        </p:txBody>
      </p:sp>
    </p:spTree>
    <p:extLst>
      <p:ext uri="{BB962C8B-B14F-4D97-AF65-F5344CB8AC3E}">
        <p14:creationId xmlns:p14="http://schemas.microsoft.com/office/powerpoint/2010/main" val="123011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ZoneTexte 84">
            <a:extLst>
              <a:ext uri="{FF2B5EF4-FFF2-40B4-BE49-F238E27FC236}">
                <a16:creationId xmlns:a16="http://schemas.microsoft.com/office/drawing/2014/main" id="{75D81A42-9DF1-4355-BAC8-8F488FBE0A13}"/>
              </a:ext>
            </a:extLst>
          </p:cNvPr>
          <p:cNvSpPr txBox="1"/>
          <p:nvPr/>
        </p:nvSpPr>
        <p:spPr>
          <a:xfrm>
            <a:off x="1483507" y="1145939"/>
            <a:ext cx="245268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129A7E"/>
                </a:solidFill>
                <a:effectLst/>
                <a:uLnTx/>
                <a:uFillTx/>
                <a:latin typeface="Calibri" panose="020F0502020204030204"/>
                <a:ea typeface="+mn-ea"/>
                <a:cs typeface="+mn-cs"/>
              </a:rPr>
              <a:t>Information du contrat  d’assurance retenu</a:t>
            </a:r>
          </a:p>
        </p:txBody>
      </p:sp>
      <p:sp>
        <p:nvSpPr>
          <p:cNvPr id="86" name="ZoneTexte 85">
            <a:extLst>
              <a:ext uri="{FF2B5EF4-FFF2-40B4-BE49-F238E27FC236}">
                <a16:creationId xmlns:a16="http://schemas.microsoft.com/office/drawing/2014/main" id="{94A34E4D-34A8-4056-BE7A-D94490D02082}"/>
              </a:ext>
            </a:extLst>
          </p:cNvPr>
          <p:cNvSpPr txBox="1"/>
          <p:nvPr/>
        </p:nvSpPr>
        <p:spPr>
          <a:xfrm>
            <a:off x="2237929" y="147127"/>
            <a:ext cx="962912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dirty="0">
                <a:ln>
                  <a:noFill/>
                </a:ln>
                <a:solidFill>
                  <a:srgbClr val="129A7E"/>
                </a:solidFill>
                <a:effectLst/>
                <a:uLnTx/>
                <a:uFillTx/>
                <a:latin typeface="Calibri" panose="020F0502020204030204"/>
                <a:ea typeface="+mn-ea"/>
                <a:cs typeface="+mn-cs"/>
              </a:rPr>
              <a:t>Quel calendrier de mise en place des conventions de participation pour la prévoyance ?</a:t>
            </a:r>
          </a:p>
        </p:txBody>
      </p:sp>
      <p:sp>
        <p:nvSpPr>
          <p:cNvPr id="87" name="Flèche droite 4">
            <a:extLst>
              <a:ext uri="{FF2B5EF4-FFF2-40B4-BE49-F238E27FC236}">
                <a16:creationId xmlns:a16="http://schemas.microsoft.com/office/drawing/2014/main" id="{E9E078D8-DD48-43EB-A96B-DA7450937E8C}"/>
              </a:ext>
            </a:extLst>
          </p:cNvPr>
          <p:cNvSpPr/>
          <p:nvPr/>
        </p:nvSpPr>
        <p:spPr>
          <a:xfrm>
            <a:off x="2066925" y="807064"/>
            <a:ext cx="9971133" cy="450235"/>
          </a:xfrm>
          <a:prstGeom prst="rightArrow">
            <a:avLst/>
          </a:prstGeom>
          <a:solidFill>
            <a:schemeClr val="bg1"/>
          </a:solidFill>
          <a:ln>
            <a:solidFill>
              <a:srgbClr val="129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Rectangle 87">
            <a:extLst>
              <a:ext uri="{FF2B5EF4-FFF2-40B4-BE49-F238E27FC236}">
                <a16:creationId xmlns:a16="http://schemas.microsoft.com/office/drawing/2014/main" id="{825C6DB5-1677-495E-9373-3486EC2D55D7}"/>
              </a:ext>
            </a:extLst>
          </p:cNvPr>
          <p:cNvSpPr/>
          <p:nvPr/>
        </p:nvSpPr>
        <p:spPr>
          <a:xfrm>
            <a:off x="2019278" y="890809"/>
            <a:ext cx="1381147"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142C46"/>
                </a:solidFill>
                <a:effectLst/>
                <a:uLnTx/>
                <a:uFillTx/>
                <a:latin typeface="Calibri" panose="020F0502020204030204"/>
                <a:ea typeface="+mn-ea"/>
                <a:cs typeface="+mn-cs"/>
              </a:rPr>
              <a:t>Mi-juillet 2024  </a:t>
            </a:r>
          </a:p>
        </p:txBody>
      </p:sp>
      <p:sp>
        <p:nvSpPr>
          <p:cNvPr id="89" name="ZoneTexte 88">
            <a:extLst>
              <a:ext uri="{FF2B5EF4-FFF2-40B4-BE49-F238E27FC236}">
                <a16:creationId xmlns:a16="http://schemas.microsoft.com/office/drawing/2014/main" id="{01B2C88A-24E0-4866-81E4-58023AA5231E}"/>
              </a:ext>
            </a:extLst>
          </p:cNvPr>
          <p:cNvSpPr txBox="1"/>
          <p:nvPr/>
        </p:nvSpPr>
        <p:spPr>
          <a:xfrm>
            <a:off x="3219809" y="5857688"/>
            <a:ext cx="282633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Retour déclaration d’intention définitive d’adhésion</a:t>
            </a:r>
          </a:p>
        </p:txBody>
      </p:sp>
      <p:sp>
        <p:nvSpPr>
          <p:cNvPr id="90" name="Flèche droite 7">
            <a:extLst>
              <a:ext uri="{FF2B5EF4-FFF2-40B4-BE49-F238E27FC236}">
                <a16:creationId xmlns:a16="http://schemas.microsoft.com/office/drawing/2014/main" id="{D5F95123-DDEF-44CB-A261-87D1F3552362}"/>
              </a:ext>
            </a:extLst>
          </p:cNvPr>
          <p:cNvSpPr/>
          <p:nvPr/>
        </p:nvSpPr>
        <p:spPr>
          <a:xfrm>
            <a:off x="5922460" y="5799720"/>
            <a:ext cx="616745" cy="676275"/>
          </a:xfrm>
          <a:prstGeom prst="rightArrow">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1" name="Rectangle 90">
            <a:extLst>
              <a:ext uri="{FF2B5EF4-FFF2-40B4-BE49-F238E27FC236}">
                <a16:creationId xmlns:a16="http://schemas.microsoft.com/office/drawing/2014/main" id="{D988A985-8918-4F9C-82F6-70BDB8D8E8D0}"/>
              </a:ext>
            </a:extLst>
          </p:cNvPr>
          <p:cNvSpPr/>
          <p:nvPr/>
        </p:nvSpPr>
        <p:spPr>
          <a:xfrm>
            <a:off x="11128253" y="870625"/>
            <a:ext cx="813043"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142C46"/>
                </a:solidFill>
                <a:effectLst/>
                <a:uLnTx/>
                <a:uFillTx/>
                <a:latin typeface="Calibri" panose="020F0502020204030204"/>
                <a:ea typeface="+mn-ea"/>
                <a:cs typeface="+mn-cs"/>
              </a:rPr>
              <a:t>Fin 2024</a:t>
            </a:r>
          </a:p>
        </p:txBody>
      </p:sp>
      <p:sp>
        <p:nvSpPr>
          <p:cNvPr id="92" name="ZoneTexte 91">
            <a:extLst>
              <a:ext uri="{FF2B5EF4-FFF2-40B4-BE49-F238E27FC236}">
                <a16:creationId xmlns:a16="http://schemas.microsoft.com/office/drawing/2014/main" id="{F80F28AB-6586-4995-937F-642207BAF60C}"/>
              </a:ext>
            </a:extLst>
          </p:cNvPr>
          <p:cNvSpPr txBox="1"/>
          <p:nvPr/>
        </p:nvSpPr>
        <p:spPr>
          <a:xfrm>
            <a:off x="145251" y="1795616"/>
            <a:ext cx="1752598" cy="338554"/>
          </a:xfrm>
          <a:prstGeom prst="rect">
            <a:avLst/>
          </a:prstGeom>
          <a:solidFill>
            <a:srgbClr val="129A7E"/>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Dialogue social </a:t>
            </a:r>
          </a:p>
        </p:txBody>
      </p:sp>
      <p:sp>
        <p:nvSpPr>
          <p:cNvPr id="93" name="ZoneTexte 92">
            <a:extLst>
              <a:ext uri="{FF2B5EF4-FFF2-40B4-BE49-F238E27FC236}">
                <a16:creationId xmlns:a16="http://schemas.microsoft.com/office/drawing/2014/main" id="{EBDD4E76-DFBE-4057-9128-94DBF18A4A91}"/>
              </a:ext>
            </a:extLst>
          </p:cNvPr>
          <p:cNvSpPr txBox="1"/>
          <p:nvPr/>
        </p:nvSpPr>
        <p:spPr>
          <a:xfrm>
            <a:off x="5065205" y="2750255"/>
            <a:ext cx="624096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Dialogue social local et avis du CST avant délibération </a:t>
            </a:r>
            <a:r>
              <a:rPr kumimoji="0" lang="fr-FR" sz="1400" b="1" i="0" u="sng" strike="noStrike" kern="1200" cap="none" spc="0" normalizeH="0" baseline="0" noProof="0" dirty="0">
                <a:ln>
                  <a:noFill/>
                </a:ln>
                <a:solidFill>
                  <a:prstClr val="black"/>
                </a:solidFill>
                <a:effectLst/>
                <a:uLnTx/>
                <a:uFillTx/>
                <a:latin typeface="Calibri" panose="020F0502020204030204"/>
                <a:ea typeface="+mn-ea"/>
                <a:cs typeface="+mn-cs"/>
              </a:rPr>
              <a:t>au plus tard le 30 novembre</a:t>
            </a:r>
          </a:p>
        </p:txBody>
      </p:sp>
      <p:sp>
        <p:nvSpPr>
          <p:cNvPr id="94" name="ZoneTexte 93">
            <a:extLst>
              <a:ext uri="{FF2B5EF4-FFF2-40B4-BE49-F238E27FC236}">
                <a16:creationId xmlns:a16="http://schemas.microsoft.com/office/drawing/2014/main" id="{9850853B-C2EA-4482-ABD4-95381DE9E362}"/>
              </a:ext>
            </a:extLst>
          </p:cNvPr>
          <p:cNvSpPr txBox="1"/>
          <p:nvPr/>
        </p:nvSpPr>
        <p:spPr>
          <a:xfrm>
            <a:off x="5085085" y="1809966"/>
            <a:ext cx="5905500"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Avis du CST du CDG  : </a:t>
            </a:r>
          </a:p>
          <a:p>
            <a:pPr marL="285750" indent="-285750" defTabSz="914400">
              <a:buFont typeface="Arial" panose="020B0604020202020204" pitchFamily="34" charset="0"/>
              <a:buChar char="•"/>
              <a:defRPr/>
            </a:pPr>
            <a:r>
              <a:rPr kumimoji="0" lang="fr-FR" sz="1400" b="1" i="0" u="none" strike="noStrike" kern="1200" cap="none" spc="0" normalizeH="0" baseline="0" noProof="0" dirty="0">
                <a:ln>
                  <a:noFill/>
                </a:ln>
                <a:effectLst/>
                <a:uLnTx/>
                <a:uFillTx/>
                <a:latin typeface="Calibri" panose="020F0502020204030204"/>
                <a:ea typeface="+mn-ea"/>
                <a:cs typeface="+mn-cs"/>
              </a:rPr>
              <a:t>Saisine individuelle des collectivités </a:t>
            </a:r>
            <a:r>
              <a:rPr kumimoji="0" lang="fr-FR" sz="1400" b="0" i="0" u="none" strike="noStrike" kern="1200" cap="none" spc="0" normalizeH="0" baseline="0" noProof="0" dirty="0">
                <a:ln>
                  <a:noFill/>
                </a:ln>
                <a:effectLst/>
                <a:uLnTx/>
                <a:uFillTx/>
                <a:latin typeface="Calibri" panose="020F0502020204030204"/>
                <a:ea typeface="+mn-ea"/>
                <a:cs typeface="+mn-cs"/>
              </a:rPr>
              <a:t>pour le CST du 14/10/2024 : remise des dossiers </a:t>
            </a:r>
            <a:r>
              <a:rPr kumimoji="0" lang="fr-FR" sz="1400" b="1" i="0" u="none" strike="noStrike" kern="1200" cap="none" spc="0" normalizeH="0" baseline="0" noProof="0" dirty="0">
                <a:ln>
                  <a:noFill/>
                </a:ln>
                <a:effectLst/>
                <a:uLnTx/>
                <a:uFillTx/>
                <a:latin typeface="Calibri" panose="020F0502020204030204"/>
                <a:ea typeface="+mn-ea"/>
                <a:cs typeface="+mn-cs"/>
                <a:hlinkClick r:id="rId2"/>
              </a:rPr>
              <a:t>avant le 1</a:t>
            </a:r>
            <a:r>
              <a:rPr kumimoji="0" lang="fr-FR" sz="1400" b="1" i="0" u="none" strike="noStrike" kern="1200" cap="none" spc="0" normalizeH="0" baseline="30000" noProof="0" dirty="0">
                <a:ln>
                  <a:noFill/>
                </a:ln>
                <a:effectLst/>
                <a:uLnTx/>
                <a:uFillTx/>
                <a:latin typeface="Calibri" panose="020F0502020204030204"/>
                <a:ea typeface="+mn-ea"/>
                <a:cs typeface="+mn-cs"/>
                <a:hlinkClick r:id="rId2"/>
              </a:rPr>
              <a:t>er</a:t>
            </a:r>
            <a:r>
              <a:rPr kumimoji="0" lang="fr-FR" sz="1400" b="1" i="0" u="none" strike="noStrike" kern="1200" cap="none" spc="0" normalizeH="0" baseline="0" noProof="0" dirty="0">
                <a:ln>
                  <a:noFill/>
                </a:ln>
                <a:effectLst/>
                <a:uLnTx/>
                <a:uFillTx/>
                <a:latin typeface="Calibri" panose="020F0502020204030204"/>
                <a:ea typeface="+mn-ea"/>
                <a:cs typeface="+mn-cs"/>
                <a:hlinkClick r:id="rId2"/>
              </a:rPr>
              <a:t> octobre 2024</a:t>
            </a:r>
            <a:r>
              <a:rPr kumimoji="0" lang="fr-FR" sz="1400" i="0" u="none" strike="noStrike" kern="1200" cap="none" spc="0" normalizeH="0" baseline="0" noProof="0" dirty="0">
                <a:ln>
                  <a:noFill/>
                </a:ln>
                <a:effectLst/>
                <a:uLnTx/>
                <a:uFillTx/>
                <a:latin typeface="Calibri" panose="020F0502020204030204"/>
                <a:ea typeface="+mn-ea"/>
                <a:cs typeface="+mn-cs"/>
              </a:rPr>
              <a:t>, après f</a:t>
            </a:r>
            <a:r>
              <a:rPr lang="fr-FR" sz="1400" dirty="0" err="1">
                <a:solidFill>
                  <a:prstClr val="black"/>
                </a:solidFill>
              </a:rPr>
              <a:t>inalisation</a:t>
            </a:r>
            <a:r>
              <a:rPr lang="fr-FR" sz="1400" dirty="0">
                <a:solidFill>
                  <a:prstClr val="black"/>
                </a:solidFill>
              </a:rPr>
              <a:t> du dialogue social départemental intervenant lors du CST du 16/09/2024.</a:t>
            </a:r>
          </a:p>
          <a:p>
            <a:pPr marR="0" lvl="0" algn="l" defTabSz="914400" rtl="0" eaLnBrk="1" fontAlgn="auto" latinLnBrk="0" hangingPunct="1">
              <a:lnSpc>
                <a:spcPct val="100000"/>
              </a:lnSpc>
              <a:spcBef>
                <a:spcPts val="0"/>
              </a:spcBef>
              <a:spcAft>
                <a:spcPts val="0"/>
              </a:spcAft>
              <a:buClrTx/>
              <a:buSzTx/>
              <a:tabLst/>
              <a:defRPr/>
            </a:pPr>
            <a:r>
              <a:rPr kumimoji="0" lang="fr-FR" sz="1400" b="1" i="0" u="none" strike="noStrike" kern="1200" cap="none" spc="0" normalizeH="0" baseline="0" noProof="0" dirty="0">
                <a:ln>
                  <a:noFill/>
                </a:ln>
                <a:effectLst/>
                <a:uLnTx/>
                <a:uFillTx/>
                <a:latin typeface="Calibri" panose="020F0502020204030204"/>
                <a:ea typeface="+mn-ea"/>
                <a:cs typeface="+mn-cs"/>
              </a:rPr>
              <a:t> </a:t>
            </a:r>
          </a:p>
        </p:txBody>
      </p:sp>
      <p:sp>
        <p:nvSpPr>
          <p:cNvPr id="95" name="ZoneTexte 94">
            <a:extLst>
              <a:ext uri="{FF2B5EF4-FFF2-40B4-BE49-F238E27FC236}">
                <a16:creationId xmlns:a16="http://schemas.microsoft.com/office/drawing/2014/main" id="{9772CF8F-4FF4-42DC-9274-A093DB3116C8}"/>
              </a:ext>
            </a:extLst>
          </p:cNvPr>
          <p:cNvSpPr txBox="1"/>
          <p:nvPr/>
        </p:nvSpPr>
        <p:spPr>
          <a:xfrm>
            <a:off x="2497930" y="2731971"/>
            <a:ext cx="230265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Collectivité  + 50 agents</a:t>
            </a:r>
          </a:p>
        </p:txBody>
      </p:sp>
      <p:sp>
        <p:nvSpPr>
          <p:cNvPr id="96" name="ZoneTexte 95">
            <a:extLst>
              <a:ext uri="{FF2B5EF4-FFF2-40B4-BE49-F238E27FC236}">
                <a16:creationId xmlns:a16="http://schemas.microsoft.com/office/drawing/2014/main" id="{3ACE414C-4B63-4F20-AD1E-5783845C0477}"/>
              </a:ext>
            </a:extLst>
          </p:cNvPr>
          <p:cNvSpPr txBox="1"/>
          <p:nvPr/>
        </p:nvSpPr>
        <p:spPr>
          <a:xfrm>
            <a:off x="4198260" y="3278825"/>
            <a:ext cx="348056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Délibération de la collectivité pour adhésion au contrat après avis du CST</a:t>
            </a:r>
          </a:p>
        </p:txBody>
      </p:sp>
      <p:sp>
        <p:nvSpPr>
          <p:cNvPr id="97" name="Rectangle 96">
            <a:extLst>
              <a:ext uri="{FF2B5EF4-FFF2-40B4-BE49-F238E27FC236}">
                <a16:creationId xmlns:a16="http://schemas.microsoft.com/office/drawing/2014/main" id="{C6BB0258-0A58-489D-8989-06F0C6A81CC6}"/>
              </a:ext>
            </a:extLst>
          </p:cNvPr>
          <p:cNvSpPr/>
          <p:nvPr/>
        </p:nvSpPr>
        <p:spPr>
          <a:xfrm>
            <a:off x="6598258" y="6045358"/>
            <a:ext cx="512615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Mise en place des conventions avec l’organisme d’assurance</a:t>
            </a:r>
          </a:p>
        </p:txBody>
      </p:sp>
      <p:sp>
        <p:nvSpPr>
          <p:cNvPr id="98" name="ZoneTexte 97">
            <a:extLst>
              <a:ext uri="{FF2B5EF4-FFF2-40B4-BE49-F238E27FC236}">
                <a16:creationId xmlns:a16="http://schemas.microsoft.com/office/drawing/2014/main" id="{F87A1CF3-6A0E-4CD9-A9F1-37D4555C6B1F}"/>
              </a:ext>
            </a:extLst>
          </p:cNvPr>
          <p:cNvSpPr txBox="1"/>
          <p:nvPr/>
        </p:nvSpPr>
        <p:spPr>
          <a:xfrm>
            <a:off x="10106024" y="3371158"/>
            <a:ext cx="154237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sng" strike="noStrike" kern="1200" cap="none" spc="0" normalizeH="0" baseline="0" noProof="0" dirty="0">
                <a:ln>
                  <a:noFill/>
                </a:ln>
                <a:solidFill>
                  <a:prstClr val="black"/>
                </a:solidFill>
                <a:effectLst/>
                <a:uLnTx/>
                <a:uFillTx/>
                <a:latin typeface="Calibri" panose="020F0502020204030204"/>
                <a:ea typeface="+mn-ea"/>
                <a:cs typeface="+mn-cs"/>
              </a:rPr>
              <a:t>Au plus tard le 30 novembre</a:t>
            </a:r>
          </a:p>
        </p:txBody>
      </p:sp>
      <p:sp>
        <p:nvSpPr>
          <p:cNvPr id="99" name="Flèche droite 20">
            <a:extLst>
              <a:ext uri="{FF2B5EF4-FFF2-40B4-BE49-F238E27FC236}">
                <a16:creationId xmlns:a16="http://schemas.microsoft.com/office/drawing/2014/main" id="{9814111B-3AE8-4BD2-9EA6-790FE0F1EE4E}"/>
              </a:ext>
            </a:extLst>
          </p:cNvPr>
          <p:cNvSpPr/>
          <p:nvPr/>
        </p:nvSpPr>
        <p:spPr>
          <a:xfrm>
            <a:off x="7774370" y="3425071"/>
            <a:ext cx="2263009" cy="230727"/>
          </a:xfrm>
          <a:prstGeom prst="rightArrow">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ZoneTexte 99">
            <a:extLst>
              <a:ext uri="{FF2B5EF4-FFF2-40B4-BE49-F238E27FC236}">
                <a16:creationId xmlns:a16="http://schemas.microsoft.com/office/drawing/2014/main" id="{79019E59-D902-4305-8873-AC4D46882484}"/>
              </a:ext>
            </a:extLst>
          </p:cNvPr>
          <p:cNvSpPr txBox="1"/>
          <p:nvPr/>
        </p:nvSpPr>
        <p:spPr>
          <a:xfrm>
            <a:off x="2509837" y="4213000"/>
            <a:ext cx="43053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Résiliation des contrats collectifs</a:t>
            </a:r>
          </a:p>
        </p:txBody>
      </p:sp>
      <p:sp>
        <p:nvSpPr>
          <p:cNvPr id="101" name="ZoneTexte 100">
            <a:extLst>
              <a:ext uri="{FF2B5EF4-FFF2-40B4-BE49-F238E27FC236}">
                <a16:creationId xmlns:a16="http://schemas.microsoft.com/office/drawing/2014/main" id="{5EED308F-65A9-48C7-8F54-961D3CE4C358}"/>
              </a:ext>
            </a:extLst>
          </p:cNvPr>
          <p:cNvSpPr txBox="1"/>
          <p:nvPr/>
        </p:nvSpPr>
        <p:spPr>
          <a:xfrm>
            <a:off x="2497930" y="4768738"/>
            <a:ext cx="43053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Résiliation des contrats individuels des agents</a:t>
            </a:r>
          </a:p>
        </p:txBody>
      </p:sp>
      <p:sp>
        <p:nvSpPr>
          <p:cNvPr id="102" name="ZoneTexte 101">
            <a:extLst>
              <a:ext uri="{FF2B5EF4-FFF2-40B4-BE49-F238E27FC236}">
                <a16:creationId xmlns:a16="http://schemas.microsoft.com/office/drawing/2014/main" id="{1249BBD7-54EE-444C-8745-8C42CC4F6FE5}"/>
              </a:ext>
            </a:extLst>
          </p:cNvPr>
          <p:cNvSpPr txBox="1"/>
          <p:nvPr/>
        </p:nvSpPr>
        <p:spPr>
          <a:xfrm>
            <a:off x="7758901" y="4799515"/>
            <a:ext cx="3028751" cy="307777"/>
          </a:xfrm>
          <a:prstGeom prst="rect">
            <a:avLst/>
          </a:prstGeom>
          <a:noFill/>
        </p:spPr>
        <p:txBody>
          <a:bodyPr wrap="square" rtlCol="0">
            <a:spAutoFit/>
          </a:bodyPr>
          <a:lstStyle/>
          <a:p>
            <a:pPr algn="r"/>
            <a:r>
              <a:rPr lang="fr-FR" sz="1400" b="1" u="sng" dirty="0"/>
              <a:t>Délai de préavis prévu par le contrat</a:t>
            </a:r>
          </a:p>
        </p:txBody>
      </p:sp>
      <p:sp>
        <p:nvSpPr>
          <p:cNvPr id="103" name="ZoneTexte 102">
            <a:extLst>
              <a:ext uri="{FF2B5EF4-FFF2-40B4-BE49-F238E27FC236}">
                <a16:creationId xmlns:a16="http://schemas.microsoft.com/office/drawing/2014/main" id="{DAD88995-5699-4066-AA43-96019C86C7D3}"/>
              </a:ext>
            </a:extLst>
          </p:cNvPr>
          <p:cNvSpPr txBox="1"/>
          <p:nvPr/>
        </p:nvSpPr>
        <p:spPr>
          <a:xfrm>
            <a:off x="7268654" y="4202078"/>
            <a:ext cx="403752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Délai de préavis à vérifier dans les contrat en cours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FR" sz="1400" b="1" i="0" u="sng" strike="noStrike" kern="1200" cap="none" spc="0" normalizeH="0" baseline="0" noProof="0" dirty="0">
                <a:ln>
                  <a:noFill/>
                </a:ln>
                <a:solidFill>
                  <a:prstClr val="black"/>
                </a:solidFill>
                <a:effectLst/>
                <a:uLnTx/>
                <a:uFillTx/>
                <a:latin typeface="Calibri" panose="020F0502020204030204"/>
                <a:ea typeface="+mn-ea"/>
                <a:cs typeface="+mn-cs"/>
              </a:rPr>
              <a:t> Au plus tard le 31 octobre</a:t>
            </a:r>
          </a:p>
        </p:txBody>
      </p:sp>
      <p:pic>
        <p:nvPicPr>
          <p:cNvPr id="104" name="Image 103">
            <a:extLst>
              <a:ext uri="{FF2B5EF4-FFF2-40B4-BE49-F238E27FC236}">
                <a16:creationId xmlns:a16="http://schemas.microsoft.com/office/drawing/2014/main" id="{E0A3F6DE-9C5A-410C-88CD-3023A824B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164705" cy="916471"/>
          </a:xfrm>
          <a:prstGeom prst="rect">
            <a:avLst/>
          </a:prstGeom>
        </p:spPr>
      </p:pic>
      <p:sp>
        <p:nvSpPr>
          <p:cNvPr id="105" name="ZoneTexte 104">
            <a:extLst>
              <a:ext uri="{FF2B5EF4-FFF2-40B4-BE49-F238E27FC236}">
                <a16:creationId xmlns:a16="http://schemas.microsoft.com/office/drawing/2014/main" id="{A0116EC3-B4BB-48FF-A3D9-93B919A8428D}"/>
              </a:ext>
            </a:extLst>
          </p:cNvPr>
          <p:cNvSpPr txBox="1"/>
          <p:nvPr/>
        </p:nvSpPr>
        <p:spPr>
          <a:xfrm>
            <a:off x="118916" y="3186492"/>
            <a:ext cx="1752600" cy="338554"/>
          </a:xfrm>
          <a:prstGeom prst="rect">
            <a:avLst/>
          </a:prstGeom>
          <a:solidFill>
            <a:srgbClr val="129A7E"/>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Délibération</a:t>
            </a:r>
          </a:p>
        </p:txBody>
      </p:sp>
      <p:sp>
        <p:nvSpPr>
          <p:cNvPr id="106" name="ZoneTexte 105">
            <a:extLst>
              <a:ext uri="{FF2B5EF4-FFF2-40B4-BE49-F238E27FC236}">
                <a16:creationId xmlns:a16="http://schemas.microsoft.com/office/drawing/2014/main" id="{5E5AE102-7565-445A-BE1E-FB84953EBB22}"/>
              </a:ext>
            </a:extLst>
          </p:cNvPr>
          <p:cNvSpPr txBox="1"/>
          <p:nvPr/>
        </p:nvSpPr>
        <p:spPr>
          <a:xfrm>
            <a:off x="170548" y="5698160"/>
            <a:ext cx="1752599" cy="584775"/>
          </a:xfrm>
          <a:prstGeom prst="rect">
            <a:avLst/>
          </a:prstGeom>
          <a:solidFill>
            <a:srgbClr val="129A7E"/>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Mise en place des conventions</a:t>
            </a:r>
          </a:p>
        </p:txBody>
      </p:sp>
      <p:sp>
        <p:nvSpPr>
          <p:cNvPr id="107" name="ZoneTexte 106">
            <a:extLst>
              <a:ext uri="{FF2B5EF4-FFF2-40B4-BE49-F238E27FC236}">
                <a16:creationId xmlns:a16="http://schemas.microsoft.com/office/drawing/2014/main" id="{CDD3AA0A-2FA3-4F53-8DF8-E8786196FFE8}"/>
              </a:ext>
            </a:extLst>
          </p:cNvPr>
          <p:cNvSpPr txBox="1"/>
          <p:nvPr/>
        </p:nvSpPr>
        <p:spPr>
          <a:xfrm>
            <a:off x="123824" y="4126367"/>
            <a:ext cx="1752600" cy="584775"/>
          </a:xfrm>
          <a:prstGeom prst="rect">
            <a:avLst/>
          </a:prstGeom>
          <a:solidFill>
            <a:srgbClr val="129A7E"/>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white"/>
                </a:solidFill>
                <a:effectLst/>
                <a:uLnTx/>
                <a:uFillTx/>
                <a:latin typeface="Calibri" panose="020F0502020204030204"/>
                <a:ea typeface="+mn-ea"/>
                <a:cs typeface="+mn-cs"/>
              </a:rPr>
              <a:t>Résiliation des contrats en cours</a:t>
            </a:r>
          </a:p>
        </p:txBody>
      </p:sp>
      <p:sp>
        <p:nvSpPr>
          <p:cNvPr id="108" name="ZoneTexte 107">
            <a:extLst>
              <a:ext uri="{FF2B5EF4-FFF2-40B4-BE49-F238E27FC236}">
                <a16:creationId xmlns:a16="http://schemas.microsoft.com/office/drawing/2014/main" id="{EC24CC7E-1E40-4A59-B519-DAB72A360874}"/>
              </a:ext>
            </a:extLst>
          </p:cNvPr>
          <p:cNvSpPr txBox="1"/>
          <p:nvPr/>
        </p:nvSpPr>
        <p:spPr>
          <a:xfrm>
            <a:off x="2487919" y="1822262"/>
            <a:ext cx="224483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Collectivité  - 50 agents</a:t>
            </a:r>
          </a:p>
        </p:txBody>
      </p:sp>
      <p:cxnSp>
        <p:nvCxnSpPr>
          <p:cNvPr id="109" name="Connecteur droit 108">
            <a:extLst>
              <a:ext uri="{FF2B5EF4-FFF2-40B4-BE49-F238E27FC236}">
                <a16:creationId xmlns:a16="http://schemas.microsoft.com/office/drawing/2014/main" id="{BC68355D-C1F5-4B97-9313-6E6D5D342EFD}"/>
              </a:ext>
            </a:extLst>
          </p:cNvPr>
          <p:cNvCxnSpPr/>
          <p:nvPr/>
        </p:nvCxnSpPr>
        <p:spPr>
          <a:xfrm>
            <a:off x="12024309" y="1228725"/>
            <a:ext cx="10036" cy="5518916"/>
          </a:xfrm>
          <a:prstGeom prst="line">
            <a:avLst/>
          </a:prstGeom>
          <a:ln w="44450">
            <a:solidFill>
              <a:srgbClr val="129A7E"/>
            </a:solidFill>
          </a:ln>
        </p:spPr>
        <p:style>
          <a:lnRef idx="3">
            <a:schemeClr val="accent2"/>
          </a:lnRef>
          <a:fillRef idx="0">
            <a:schemeClr val="accent2"/>
          </a:fillRef>
          <a:effectRef idx="2">
            <a:schemeClr val="accent2"/>
          </a:effectRef>
          <a:fontRef idx="minor">
            <a:schemeClr val="tx1"/>
          </a:fontRef>
        </p:style>
      </p:cxnSp>
      <p:sp>
        <p:nvSpPr>
          <p:cNvPr id="110" name="ZoneTexte 109">
            <a:extLst>
              <a:ext uri="{FF2B5EF4-FFF2-40B4-BE49-F238E27FC236}">
                <a16:creationId xmlns:a16="http://schemas.microsoft.com/office/drawing/2014/main" id="{91D27404-FF18-46F3-8D24-FCFD7D645C5B}"/>
              </a:ext>
            </a:extLst>
          </p:cNvPr>
          <p:cNvSpPr txBox="1"/>
          <p:nvPr/>
        </p:nvSpPr>
        <p:spPr>
          <a:xfrm>
            <a:off x="91533" y="2112362"/>
            <a:ext cx="1752600"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sng" strike="noStrike" kern="1200" cap="none" spc="0" normalizeH="0" baseline="0" noProof="0" dirty="0">
                <a:ln>
                  <a:noFill/>
                </a:ln>
                <a:solidFill>
                  <a:srgbClr val="129A7E"/>
                </a:solidFill>
                <a:effectLst/>
                <a:uLnTx/>
                <a:uFillTx/>
                <a:latin typeface="Calibri" panose="020F0502020204030204"/>
                <a:ea typeface="+mn-ea"/>
                <a:cs typeface="+mn-cs"/>
              </a:rPr>
              <a:t>Modèles : </a:t>
            </a:r>
            <a:b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br>
            <a: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t>Accord collectif local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t>Avis du CST </a:t>
            </a:r>
          </a:p>
        </p:txBody>
      </p:sp>
      <p:sp>
        <p:nvSpPr>
          <p:cNvPr id="111" name="ZoneTexte 110">
            <a:extLst>
              <a:ext uri="{FF2B5EF4-FFF2-40B4-BE49-F238E27FC236}">
                <a16:creationId xmlns:a16="http://schemas.microsoft.com/office/drawing/2014/main" id="{F1437DA2-7507-42A0-8CD3-AAB6F13BBA25}"/>
              </a:ext>
            </a:extLst>
          </p:cNvPr>
          <p:cNvSpPr txBox="1"/>
          <p:nvPr/>
        </p:nvSpPr>
        <p:spPr>
          <a:xfrm>
            <a:off x="71144" y="3480608"/>
            <a:ext cx="17526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sng" strike="noStrike" kern="1200" cap="none" spc="0" normalizeH="0" baseline="0" noProof="0" dirty="0">
                <a:ln>
                  <a:noFill/>
                </a:ln>
                <a:solidFill>
                  <a:srgbClr val="129A7E"/>
                </a:solidFill>
                <a:effectLst/>
                <a:uLnTx/>
                <a:uFillTx/>
                <a:latin typeface="Calibri" panose="020F0502020204030204"/>
                <a:ea typeface="+mn-ea"/>
                <a:cs typeface="+mn-cs"/>
              </a:rPr>
              <a:t>Modèle : </a:t>
            </a:r>
            <a:b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br>
            <a: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t>Délibération</a:t>
            </a:r>
          </a:p>
        </p:txBody>
      </p:sp>
      <p:sp>
        <p:nvSpPr>
          <p:cNvPr id="112" name="ZoneTexte 111">
            <a:extLst>
              <a:ext uri="{FF2B5EF4-FFF2-40B4-BE49-F238E27FC236}">
                <a16:creationId xmlns:a16="http://schemas.microsoft.com/office/drawing/2014/main" id="{6D22C06A-B857-4EC4-98C1-41CB17E2D6D3}"/>
              </a:ext>
            </a:extLst>
          </p:cNvPr>
          <p:cNvSpPr txBox="1"/>
          <p:nvPr/>
        </p:nvSpPr>
        <p:spPr>
          <a:xfrm>
            <a:off x="56758" y="4691188"/>
            <a:ext cx="2374522"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sng" strike="noStrike" kern="1200" cap="none" spc="0" normalizeH="0" baseline="0" noProof="0" dirty="0">
                <a:ln>
                  <a:noFill/>
                </a:ln>
                <a:solidFill>
                  <a:srgbClr val="129A7E"/>
                </a:solidFill>
                <a:effectLst/>
                <a:uLnTx/>
                <a:uFillTx/>
                <a:latin typeface="Calibri" panose="020F0502020204030204"/>
                <a:ea typeface="+mn-ea"/>
                <a:cs typeface="+mn-cs"/>
              </a:rPr>
              <a:t>Modèles : </a:t>
            </a:r>
            <a:b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br>
            <a: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t>Courriers de résiliation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t>Attestation employeur pour résiliation contrat individuel</a:t>
            </a:r>
          </a:p>
        </p:txBody>
      </p:sp>
      <p:sp>
        <p:nvSpPr>
          <p:cNvPr id="113" name="ZoneTexte 112">
            <a:extLst>
              <a:ext uri="{FF2B5EF4-FFF2-40B4-BE49-F238E27FC236}">
                <a16:creationId xmlns:a16="http://schemas.microsoft.com/office/drawing/2014/main" id="{D736F060-7043-453F-97A1-E32BE84BFD5C}"/>
              </a:ext>
            </a:extLst>
          </p:cNvPr>
          <p:cNvSpPr txBox="1"/>
          <p:nvPr/>
        </p:nvSpPr>
        <p:spPr>
          <a:xfrm>
            <a:off x="91533" y="6239210"/>
            <a:ext cx="225164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srgbClr val="129A7E"/>
                </a:solidFill>
                <a:effectLst/>
                <a:uLnTx/>
                <a:uFillTx/>
                <a:latin typeface="Calibri" panose="020F0502020204030204"/>
                <a:ea typeface="+mn-ea"/>
                <a:cs typeface="+mn-cs"/>
              </a:rPr>
              <a:t>Déclaration intention</a:t>
            </a:r>
          </a:p>
        </p:txBody>
      </p:sp>
      <p:cxnSp>
        <p:nvCxnSpPr>
          <p:cNvPr id="114" name="Connecteur droit 113">
            <a:extLst>
              <a:ext uri="{FF2B5EF4-FFF2-40B4-BE49-F238E27FC236}">
                <a16:creationId xmlns:a16="http://schemas.microsoft.com/office/drawing/2014/main" id="{6E4AEBBC-C634-4FA5-8541-9CA97C4878BC}"/>
              </a:ext>
            </a:extLst>
          </p:cNvPr>
          <p:cNvCxnSpPr/>
          <p:nvPr/>
        </p:nvCxnSpPr>
        <p:spPr>
          <a:xfrm>
            <a:off x="145251" y="1795616"/>
            <a:ext cx="11886014" cy="0"/>
          </a:xfrm>
          <a:prstGeom prst="line">
            <a:avLst/>
          </a:prstGeom>
          <a:ln>
            <a:solidFill>
              <a:srgbClr val="129A7E"/>
            </a:solidFill>
          </a:ln>
        </p:spPr>
        <p:style>
          <a:lnRef idx="1">
            <a:schemeClr val="accent1"/>
          </a:lnRef>
          <a:fillRef idx="0">
            <a:schemeClr val="accent1"/>
          </a:fillRef>
          <a:effectRef idx="0">
            <a:schemeClr val="accent1"/>
          </a:effectRef>
          <a:fontRef idx="minor">
            <a:schemeClr val="tx1"/>
          </a:fontRef>
        </p:style>
      </p:cxnSp>
      <p:cxnSp>
        <p:nvCxnSpPr>
          <p:cNvPr id="115" name="Connecteur droit 114">
            <a:extLst>
              <a:ext uri="{FF2B5EF4-FFF2-40B4-BE49-F238E27FC236}">
                <a16:creationId xmlns:a16="http://schemas.microsoft.com/office/drawing/2014/main" id="{5871A950-11B7-44A8-A9CD-D0A437903AB2}"/>
              </a:ext>
            </a:extLst>
          </p:cNvPr>
          <p:cNvCxnSpPr/>
          <p:nvPr/>
        </p:nvCxnSpPr>
        <p:spPr>
          <a:xfrm>
            <a:off x="152044" y="4126367"/>
            <a:ext cx="11886014" cy="0"/>
          </a:xfrm>
          <a:prstGeom prst="line">
            <a:avLst/>
          </a:prstGeom>
          <a:ln>
            <a:solidFill>
              <a:srgbClr val="129A7E"/>
            </a:solidFill>
          </a:ln>
        </p:spPr>
        <p:style>
          <a:lnRef idx="1">
            <a:schemeClr val="accent1"/>
          </a:lnRef>
          <a:fillRef idx="0">
            <a:schemeClr val="accent1"/>
          </a:fillRef>
          <a:effectRef idx="0">
            <a:schemeClr val="accent1"/>
          </a:effectRef>
          <a:fontRef idx="minor">
            <a:schemeClr val="tx1"/>
          </a:fontRef>
        </p:style>
      </p:cxnSp>
      <p:cxnSp>
        <p:nvCxnSpPr>
          <p:cNvPr id="116" name="Connecteur droit 115">
            <a:extLst>
              <a:ext uri="{FF2B5EF4-FFF2-40B4-BE49-F238E27FC236}">
                <a16:creationId xmlns:a16="http://schemas.microsoft.com/office/drawing/2014/main" id="{8C7A4EBC-3EE4-4170-868C-C7D81E3F608C}"/>
              </a:ext>
            </a:extLst>
          </p:cNvPr>
          <p:cNvCxnSpPr/>
          <p:nvPr/>
        </p:nvCxnSpPr>
        <p:spPr>
          <a:xfrm>
            <a:off x="165640" y="5698160"/>
            <a:ext cx="11886014" cy="0"/>
          </a:xfrm>
          <a:prstGeom prst="line">
            <a:avLst/>
          </a:prstGeom>
          <a:ln>
            <a:solidFill>
              <a:srgbClr val="129A7E"/>
            </a:solidFill>
          </a:ln>
        </p:spPr>
        <p:style>
          <a:lnRef idx="1">
            <a:schemeClr val="accent1"/>
          </a:lnRef>
          <a:fillRef idx="0">
            <a:schemeClr val="accent1"/>
          </a:fillRef>
          <a:effectRef idx="0">
            <a:schemeClr val="accent1"/>
          </a:effectRef>
          <a:fontRef idx="minor">
            <a:schemeClr val="tx1"/>
          </a:fontRef>
        </p:style>
      </p:cxnSp>
      <p:cxnSp>
        <p:nvCxnSpPr>
          <p:cNvPr id="117" name="Connecteur droit 116">
            <a:extLst>
              <a:ext uri="{FF2B5EF4-FFF2-40B4-BE49-F238E27FC236}">
                <a16:creationId xmlns:a16="http://schemas.microsoft.com/office/drawing/2014/main" id="{14DFF49B-D71B-4C28-B987-E815BE546F5A}"/>
              </a:ext>
            </a:extLst>
          </p:cNvPr>
          <p:cNvCxnSpPr/>
          <p:nvPr/>
        </p:nvCxnSpPr>
        <p:spPr>
          <a:xfrm>
            <a:off x="118916" y="3186492"/>
            <a:ext cx="11886014" cy="0"/>
          </a:xfrm>
          <a:prstGeom prst="line">
            <a:avLst/>
          </a:prstGeom>
          <a:ln>
            <a:solidFill>
              <a:srgbClr val="129A7E"/>
            </a:solidFill>
          </a:ln>
        </p:spPr>
        <p:style>
          <a:lnRef idx="1">
            <a:schemeClr val="accent1"/>
          </a:lnRef>
          <a:fillRef idx="0">
            <a:schemeClr val="accent1"/>
          </a:fillRef>
          <a:effectRef idx="0">
            <a:schemeClr val="accent1"/>
          </a:effectRef>
          <a:fontRef idx="minor">
            <a:schemeClr val="tx1"/>
          </a:fontRef>
        </p:style>
      </p:cxnSp>
      <p:sp>
        <p:nvSpPr>
          <p:cNvPr id="118" name="ZoneTexte 117">
            <a:extLst>
              <a:ext uri="{FF2B5EF4-FFF2-40B4-BE49-F238E27FC236}">
                <a16:creationId xmlns:a16="http://schemas.microsoft.com/office/drawing/2014/main" id="{A5B3E9AA-85B3-4E3D-9CEE-D09887EB4B97}"/>
              </a:ext>
            </a:extLst>
          </p:cNvPr>
          <p:cNvSpPr txBox="1"/>
          <p:nvPr/>
        </p:nvSpPr>
        <p:spPr>
          <a:xfrm>
            <a:off x="6522243" y="6331759"/>
            <a:ext cx="552941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Septembre </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rPr>
              <a:t>Au plus tard, le 31 décembre</a:t>
            </a:r>
            <a:endParaRPr kumimoji="0" lang="fr-FR"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9" name="Flèche droite 41">
            <a:extLst>
              <a:ext uri="{FF2B5EF4-FFF2-40B4-BE49-F238E27FC236}">
                <a16:creationId xmlns:a16="http://schemas.microsoft.com/office/drawing/2014/main" id="{0693008D-8D5B-4743-ACFD-DE8491715D25}"/>
              </a:ext>
            </a:extLst>
          </p:cNvPr>
          <p:cNvSpPr/>
          <p:nvPr/>
        </p:nvSpPr>
        <p:spPr>
          <a:xfrm>
            <a:off x="7774369" y="6385359"/>
            <a:ext cx="1467487" cy="241444"/>
          </a:xfrm>
          <a:prstGeom prst="rightArrow">
            <a:avLst/>
          </a:prstGeom>
          <a:solidFill>
            <a:srgbClr val="129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0" name="ZoneTexte 119">
            <a:extLst>
              <a:ext uri="{FF2B5EF4-FFF2-40B4-BE49-F238E27FC236}">
                <a16:creationId xmlns:a16="http://schemas.microsoft.com/office/drawing/2014/main" id="{78B89CFF-0F77-4735-9C26-24D8ED184D13}"/>
              </a:ext>
            </a:extLst>
          </p:cNvPr>
          <p:cNvSpPr txBox="1"/>
          <p:nvPr/>
        </p:nvSpPr>
        <p:spPr>
          <a:xfrm>
            <a:off x="4800589" y="485947"/>
            <a:ext cx="186622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200" b="1" i="1" noProof="0" dirty="0">
                <a:solidFill>
                  <a:prstClr val="black"/>
                </a:solidFill>
                <a:latin typeface="Calibri" panose="020F0502020204030204"/>
              </a:rPr>
              <a:t>24/07</a:t>
            </a:r>
            <a:r>
              <a:rPr kumimoji="0" lang="fr-FR" sz="1200" b="1" i="1" u="none" strike="noStrike" kern="1200" cap="none" spc="0" normalizeH="0" baseline="0" noProof="0" dirty="0">
                <a:ln>
                  <a:noFill/>
                </a:ln>
                <a:solidFill>
                  <a:prstClr val="black"/>
                </a:solidFill>
                <a:effectLst/>
                <a:uLnTx/>
                <a:uFillTx/>
                <a:latin typeface="Calibri" panose="020F0502020204030204"/>
                <a:ea typeface="+mn-ea"/>
                <a:cs typeface="+mn-cs"/>
              </a:rPr>
              <a:t>/2024</a:t>
            </a:r>
          </a:p>
        </p:txBody>
      </p:sp>
      <p:sp>
        <p:nvSpPr>
          <p:cNvPr id="121" name="AutoShape 3" descr="DBAB3ACD">
            <a:extLst>
              <a:ext uri="{FF2B5EF4-FFF2-40B4-BE49-F238E27FC236}">
                <a16:creationId xmlns:a16="http://schemas.microsoft.com/office/drawing/2014/main" id="{BC1489DB-1D39-4B4F-B676-FD6885D3B5E5}"/>
              </a:ext>
            </a:extLst>
          </p:cNvPr>
          <p:cNvSpPr>
            <a:spLocks noChangeAspect="1" noChangeArrowheads="1"/>
          </p:cNvSpPr>
          <p:nvPr/>
        </p:nvSpPr>
        <p:spPr bwMode="auto">
          <a:xfrm>
            <a:off x="4763" y="4763"/>
            <a:ext cx="1266825"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22" name="Image 121">
            <a:extLst>
              <a:ext uri="{FF2B5EF4-FFF2-40B4-BE49-F238E27FC236}">
                <a16:creationId xmlns:a16="http://schemas.microsoft.com/office/drawing/2014/main" id="{7D415F85-309C-4868-A9BF-E62DF82554B4}"/>
              </a:ext>
            </a:extLst>
          </p:cNvPr>
          <p:cNvPicPr>
            <a:picLocks noChangeAspect="1"/>
          </p:cNvPicPr>
          <p:nvPr/>
        </p:nvPicPr>
        <p:blipFill>
          <a:blip r:embed="rId4"/>
          <a:stretch>
            <a:fillRect/>
          </a:stretch>
        </p:blipFill>
        <p:spPr>
          <a:xfrm>
            <a:off x="10911373" y="39095"/>
            <a:ext cx="813043" cy="813043"/>
          </a:xfrm>
          <a:prstGeom prst="rect">
            <a:avLst/>
          </a:prstGeom>
        </p:spPr>
      </p:pic>
    </p:spTree>
    <p:extLst>
      <p:ext uri="{BB962C8B-B14F-4D97-AF65-F5344CB8AC3E}">
        <p14:creationId xmlns:p14="http://schemas.microsoft.com/office/powerpoint/2010/main" val="1493978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1343</TotalTime>
  <Words>863</Words>
  <Application>Microsoft Office PowerPoint</Application>
  <PresentationFormat>Grand écran</PresentationFormat>
  <Paragraphs>129</Paragraphs>
  <Slides>8</Slides>
  <Notes>6</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8</vt:i4>
      </vt:variant>
    </vt:vector>
  </HeadingPairs>
  <TitlesOfParts>
    <vt:vector size="17" baseType="lpstr">
      <vt:lpstr>Arial</vt:lpstr>
      <vt:lpstr>Calibri</vt:lpstr>
      <vt:lpstr>Calibri Light</vt:lpstr>
      <vt:lpstr>Museo Sans 500</vt:lpstr>
      <vt:lpstr>Museo Sans 900</vt:lpstr>
      <vt:lpstr>Times New Roman</vt:lpstr>
      <vt:lpstr>Wingdings</vt:lpstr>
      <vt:lpstr>Thème Office</vt:lpstr>
      <vt:lpstr>2_Thème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Ronan  Gourbil</dc:creator>
  <cp:lastModifiedBy>Guillaume Cordier</cp:lastModifiedBy>
  <cp:revision>67</cp:revision>
  <cp:lastPrinted>2024-07-23T07:55:47Z</cp:lastPrinted>
  <dcterms:created xsi:type="dcterms:W3CDTF">2023-10-18T15:21:21Z</dcterms:created>
  <dcterms:modified xsi:type="dcterms:W3CDTF">2024-07-24T12:26:49Z</dcterms:modified>
</cp:coreProperties>
</file>